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comment1.xml" ContentType="application/vnd.openxmlformats-officedocument.presentationml.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2.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49"/>
  </p:notesMasterIdLst>
  <p:handoutMasterIdLst>
    <p:handoutMasterId r:id="rId50"/>
  </p:handoutMasterIdLst>
  <p:sldIdLst>
    <p:sldId id="256" r:id="rId6"/>
    <p:sldId id="257" r:id="rId7"/>
    <p:sldId id="259" r:id="rId8"/>
    <p:sldId id="260" r:id="rId9"/>
    <p:sldId id="261" r:id="rId10"/>
    <p:sldId id="265" r:id="rId11"/>
    <p:sldId id="266" r:id="rId12"/>
    <p:sldId id="267" r:id="rId13"/>
    <p:sldId id="268" r:id="rId14"/>
    <p:sldId id="273" r:id="rId15"/>
    <p:sldId id="275" r:id="rId16"/>
    <p:sldId id="276" r:id="rId17"/>
    <p:sldId id="277" r:id="rId18"/>
    <p:sldId id="326" r:id="rId19"/>
    <p:sldId id="278" r:id="rId20"/>
    <p:sldId id="320" r:id="rId21"/>
    <p:sldId id="279" r:id="rId22"/>
    <p:sldId id="310" r:id="rId23"/>
    <p:sldId id="308" r:id="rId24"/>
    <p:sldId id="312" r:id="rId25"/>
    <p:sldId id="321" r:id="rId26"/>
    <p:sldId id="280" r:id="rId27"/>
    <p:sldId id="281" r:id="rId28"/>
    <p:sldId id="322" r:id="rId29"/>
    <p:sldId id="311" r:id="rId30"/>
    <p:sldId id="327" r:id="rId31"/>
    <p:sldId id="323" r:id="rId32"/>
    <p:sldId id="314" r:id="rId33"/>
    <p:sldId id="332" r:id="rId34"/>
    <p:sldId id="333" r:id="rId35"/>
    <p:sldId id="330" r:id="rId36"/>
    <p:sldId id="287" r:id="rId37"/>
    <p:sldId id="289" r:id="rId38"/>
    <p:sldId id="291" r:id="rId39"/>
    <p:sldId id="292" r:id="rId40"/>
    <p:sldId id="295" r:id="rId41"/>
    <p:sldId id="318" r:id="rId42"/>
    <p:sldId id="319" r:id="rId43"/>
    <p:sldId id="331" r:id="rId44"/>
    <p:sldId id="298" r:id="rId45"/>
    <p:sldId id="304" r:id="rId46"/>
    <p:sldId id="305" r:id="rId47"/>
    <p:sldId id="306" r:id="rId48"/>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hn Fitzpatrick"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3EC5D4"/>
    <a:srgbClr val="90C6C4"/>
    <a:srgbClr val="9CD4D1"/>
    <a:srgbClr val="7D868C"/>
    <a:srgbClr val="808000"/>
    <a:srgbClr val="408000"/>
    <a:srgbClr val="108001"/>
    <a:srgbClr val="CBCFD1"/>
    <a:srgbClr val="015068"/>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8" autoAdjust="0"/>
    <p:restoredTop sz="86989" autoAdjust="0"/>
  </p:normalViewPr>
  <p:slideViewPr>
    <p:cSldViewPr snapToGrid="0">
      <p:cViewPr varScale="1">
        <p:scale>
          <a:sx n="74" d="100"/>
          <a:sy n="74" d="100"/>
        </p:scale>
        <p:origin x="1056" y="176"/>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varScale="1">
      <p:scale>
        <a:sx n="100" d="100"/>
        <a:sy n="100" d="100"/>
      </p:scale>
      <p:origin x="0" y="12656"/>
    </p:cViewPr>
  </p:sorterViewPr>
  <p:notesViewPr>
    <p:cSldViewPr snapToGrid="0" showGuides="1">
      <p:cViewPr varScale="1">
        <p:scale>
          <a:sx n="47" d="100"/>
          <a:sy n="47" d="100"/>
        </p:scale>
        <p:origin x="217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handoutMaster" Target="handoutMasters/handoutMaster1.xml"/><Relationship Id="rId51" Type="http://schemas.openxmlformats.org/officeDocument/2006/relationships/commentAuthors" Target="commentAuthors.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notesMaster" Target="notesMasters/notes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5-10-22T14:14:18.510" idx="1">
    <p:pos x="10495" y="704"/>
    <p:text>'node2' to 'web03'?</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5-10-22T14:14:18.510" idx="2">
    <p:pos x="10495" y="704"/>
    <p:text>'node2' to 'web03'?</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2016-04-08</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2016-04-08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do that for node1.</a:t>
            </a:r>
          </a:p>
          <a:p>
            <a:endParaRPr lang="en-US" dirty="0" smtClean="0"/>
          </a:p>
          <a:p>
            <a:r>
              <a:rPr lang="en-US" dirty="0" smtClean="0"/>
              <a:t>The</a:t>
            </a:r>
            <a:r>
              <a:rPr lang="en-US" baseline="0" dirty="0" smtClean="0"/>
              <a:t> results don’t really tell us much, so let’s take a look at node1.</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14045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do the same thing for node</a:t>
            </a:r>
            <a:r>
              <a:rPr lang="en-US" baseline="0" dirty="0" smtClean="0"/>
              <a:t>2.</a:t>
            </a:r>
          </a:p>
          <a:p>
            <a:endParaRPr lang="en-US" baseline="0" dirty="0" smtClean="0"/>
          </a:p>
          <a:p>
            <a:r>
              <a:rPr lang="en-US" baseline="0" dirty="0" smtClean="0"/>
              <a:t>Instructor Note: Allow 2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0971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5390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it looks like node2</a:t>
            </a:r>
            <a:r>
              <a:rPr lang="en-US" baseline="0" dirty="0" smtClean="0"/>
              <a:t> was successfully set to the production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27197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verify that everything is working the same as before, run 'knife ssh' for both of these nodes. In this instance the query syntax is going to find all nodes with the role set</a:t>
            </a:r>
            <a:r>
              <a:rPr lang="en-US" baseline="0" dirty="0" smtClean="0"/>
              <a:t> to </a:t>
            </a:r>
            <a:r>
              <a:rPr lang="en-US" baseline="0" smtClean="0"/>
              <a:t>web.</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2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31679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create the</a:t>
            </a:r>
            <a:r>
              <a:rPr lang="en-US" baseline="0" dirty="0" smtClean="0"/>
              <a:t> environment we can use to change and update the cookbooks without affecting our production environment.  A sandbox, if you will.</a:t>
            </a:r>
          </a:p>
          <a:p>
            <a:endParaRPr lang="en-US" baseline="0" dirty="0" smtClean="0"/>
          </a:p>
          <a:p>
            <a:r>
              <a:rPr lang="en-US" baseline="0" dirty="0" smtClean="0"/>
              <a:t>Let’s call this our “Acceptance environment”.</a:t>
            </a:r>
          </a:p>
          <a:p>
            <a:endParaRPr lang="en-US" baseline="0" dirty="0" smtClean="0"/>
          </a:p>
          <a:p>
            <a:r>
              <a:rPr lang="en-US" baseline="0" dirty="0" smtClean="0"/>
              <a:t>Instructor Note: Allow 10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34884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create a</a:t>
            </a:r>
            <a:r>
              <a:rPr lang="en-US" baseline="0" dirty="0" smtClean="0"/>
              <a:t> new rb file in our chef-repo/environments directory. Let’s name it acceptance.</a:t>
            </a:r>
          </a:p>
          <a:p>
            <a:endParaRPr lang="en-US" baseline="0" dirty="0" smtClean="0"/>
          </a:p>
          <a:p>
            <a:r>
              <a:rPr lang="en-US" baseline="0" dirty="0" smtClean="0"/>
              <a:t>In the Acceptance environment, we don’t want to lock-down the cookbook versions, so we are not going to place restrictions on the cookbooks.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14561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use the Berkshelf to upload our cookbooks. This is where Berkshelf really shines as a tool. </a:t>
            </a:r>
          </a:p>
          <a:p>
            <a:endParaRPr lang="en-US" dirty="0" smtClean="0"/>
          </a:p>
          <a:p>
            <a:r>
              <a:rPr lang="en-US" dirty="0" smtClean="0"/>
              <a:t>Run the command "berks install". </a:t>
            </a:r>
          </a:p>
          <a:p>
            <a:endParaRPr lang="en-US" dirty="0" smtClean="0"/>
          </a:p>
          <a:p>
            <a:r>
              <a:rPr lang="en-US" dirty="0" smtClean="0"/>
              <a:t>When you run this command for a cookbook that has a dependency, you'll see that Berkshelf will download the haproxy cookbook and its dependencies as well. The haproxy cookbook is dependent on the build-essential cookbook and the cpu cookbook. If any of those cookbooks had dependencies, berkshelf would find those and download them as well.</a:t>
            </a:r>
          </a:p>
          <a:p>
            <a:endParaRPr lang="en-US" dirty="0" smtClean="0"/>
          </a:p>
          <a:p>
            <a:r>
              <a:rPr lang="en-US" dirty="0" smtClean="0"/>
              <a:t>Instructor</a:t>
            </a:r>
            <a:r>
              <a:rPr lang="en-US" baseline="0" dirty="0" smtClean="0"/>
              <a:t> Note: </a:t>
            </a:r>
            <a:r>
              <a:rPr lang="en-US" dirty="0" smtClean="0"/>
              <a:t>Berkshelf downloads these cookbooks into a common directory within your home path. They are not added alongside your other cookbooks.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02947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create the</a:t>
            </a:r>
            <a:r>
              <a:rPr lang="en-US" baseline="0" dirty="0" smtClean="0"/>
              <a:t> environment we can use to change and update the cookbooks without affecting our production environment.  A sandbox, if you will.</a:t>
            </a:r>
          </a:p>
          <a:p>
            <a:endParaRPr lang="en-US" baseline="0" dirty="0" smtClean="0"/>
          </a:p>
          <a:p>
            <a:r>
              <a:rPr lang="en-US" baseline="0" dirty="0" smtClean="0"/>
              <a:t>Let’s call this our “Acceptance environment”.</a:t>
            </a:r>
          </a:p>
          <a:p>
            <a:endParaRPr lang="en-US" baseline="0" dirty="0" smtClean="0"/>
          </a:p>
          <a:p>
            <a:r>
              <a:rPr lang="en-US" baseline="0" dirty="0" smtClean="0"/>
              <a:t>Instructor Note: Allow 10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3488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you will learn how to create an environment,</a:t>
            </a:r>
            <a:r>
              <a:rPr lang="en-US" baseline="0" dirty="0" smtClean="0"/>
              <a:t> deploy a node to an environment, and update a search query to be more exact.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2718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create a</a:t>
            </a:r>
            <a:r>
              <a:rPr lang="en-US" baseline="0" dirty="0" smtClean="0"/>
              <a:t> new rb file in our chef-repo/environments directory. Let’s name it acceptance.</a:t>
            </a:r>
          </a:p>
          <a:p>
            <a:endParaRPr lang="en-US" baseline="0" dirty="0" smtClean="0"/>
          </a:p>
          <a:p>
            <a:r>
              <a:rPr lang="en-US" baseline="0" dirty="0" smtClean="0"/>
              <a:t>In the Acceptance environment, we don’t want to lock-down the cookbook versions, so we are not going to place restrictions on the cookbooks.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14561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upload that .rb file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09877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create the</a:t>
            </a:r>
            <a:r>
              <a:rPr lang="en-US" baseline="0" dirty="0" smtClean="0"/>
              <a:t> environment we can use to change and update the cookbooks without affecting our production environment.  A sandbox, if you will.</a:t>
            </a:r>
          </a:p>
          <a:p>
            <a:endParaRPr lang="en-US" baseline="0" dirty="0" smtClean="0"/>
          </a:p>
          <a:p>
            <a:r>
              <a:rPr lang="en-US" baseline="0" dirty="0" smtClean="0"/>
              <a:t>Let’s call this our “Acceptance environment”.</a:t>
            </a:r>
          </a:p>
          <a:p>
            <a:endParaRPr lang="en-US" baseline="0" dirty="0" smtClean="0"/>
          </a:p>
          <a:p>
            <a:r>
              <a:rPr lang="en-US" baseline="0" dirty="0" smtClean="0"/>
              <a:t>Instructor Note: Allow 10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34884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Bootstrap the</a:t>
            </a:r>
            <a:r>
              <a:rPr lang="en-US" baseline="0" dirty="0" smtClean="0"/>
              <a:t> new</a:t>
            </a:r>
            <a:r>
              <a:rPr lang="en-US" dirty="0" smtClean="0"/>
              <a:t> node and name it node3 – this time we set the </a:t>
            </a:r>
            <a:r>
              <a:rPr lang="en-US" dirty="0" err="1" smtClean="0"/>
              <a:t>runlist</a:t>
            </a:r>
            <a:r>
              <a:rPr lang="en-US" dirty="0" smtClean="0"/>
              <a:t> at boot time.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'node2'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'web02'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510213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confirm that it has been set properly.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272194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create the</a:t>
            </a:r>
            <a:r>
              <a:rPr lang="en-US" baseline="0" dirty="0" smtClean="0"/>
              <a:t> environment we can use to change and update the cookbooks without affecting our production environment.  A sandbox, if you will.</a:t>
            </a:r>
          </a:p>
          <a:p>
            <a:endParaRPr lang="en-US" baseline="0" dirty="0" smtClean="0"/>
          </a:p>
          <a:p>
            <a:r>
              <a:rPr lang="en-US" baseline="0" dirty="0" smtClean="0"/>
              <a:t>Let’s call this our “Acceptance environment”.</a:t>
            </a:r>
          </a:p>
          <a:p>
            <a:endParaRPr lang="en-US" baseline="0" dirty="0" smtClean="0"/>
          </a:p>
          <a:p>
            <a:r>
              <a:rPr lang="en-US" baseline="0" dirty="0" smtClean="0"/>
              <a:t>Instructor Note: Allow 10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34884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Bootstrap the</a:t>
            </a:r>
            <a:r>
              <a:rPr lang="en-US" baseline="0" dirty="0" smtClean="0"/>
              <a:t> new</a:t>
            </a:r>
            <a:r>
              <a:rPr lang="en-US" dirty="0" smtClean="0"/>
              <a:t> node and name it node3 – this time we set the </a:t>
            </a:r>
            <a:r>
              <a:rPr lang="en-US" dirty="0" err="1" smtClean="0"/>
              <a:t>runlist</a:t>
            </a:r>
            <a:r>
              <a:rPr lang="en-US" dirty="0" smtClean="0"/>
              <a:t> at boot time.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'node2'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'web02'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510213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create the</a:t>
            </a:r>
            <a:r>
              <a:rPr lang="en-US" baseline="0" dirty="0" smtClean="0"/>
              <a:t> environment we can use to change and update the cookbooks without affecting our production environment.  A sandbox, if you will.</a:t>
            </a:r>
          </a:p>
          <a:p>
            <a:endParaRPr lang="en-US" baseline="0" dirty="0" smtClean="0"/>
          </a:p>
          <a:p>
            <a:r>
              <a:rPr lang="en-US" baseline="0" dirty="0" smtClean="0"/>
              <a:t>Let’s call this our “Acceptance environment”.</a:t>
            </a:r>
          </a:p>
          <a:p>
            <a:endParaRPr lang="en-US" baseline="0" dirty="0" smtClean="0"/>
          </a:p>
          <a:p>
            <a:r>
              <a:rPr lang="en-US" baseline="0" dirty="0" smtClean="0"/>
              <a:t>Instructor Note: Allow 10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59695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we do that?</a:t>
            </a:r>
          </a:p>
          <a:p>
            <a:endParaRPr lang="en-US" dirty="0" smtClean="0"/>
          </a:p>
          <a:p>
            <a:r>
              <a:rPr lang="en-US" dirty="0" smtClean="0"/>
              <a:t>First, let’s answer a couple of question.  As</a:t>
            </a:r>
            <a:r>
              <a:rPr lang="en-US" baseline="0" dirty="0" smtClean="0"/>
              <a:t> you think about the infrastructure we have created, which cookbook handles balance requests between nodes? </a:t>
            </a:r>
          </a:p>
          <a:p>
            <a:endParaRPr lang="en-US" dirty="0" smtClean="0"/>
          </a:p>
          <a:p>
            <a:r>
              <a:rPr lang="en-US" dirty="0" smtClean="0"/>
              <a:t>So if</a:t>
            </a:r>
            <a:r>
              <a:rPr lang="en-US" baseline="0" dirty="0" smtClean="0"/>
              <a:t> we want to make changes to that cookbook, which recipe would we change?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Answer</a:t>
            </a:r>
            <a:r>
              <a:rPr lang="en-US" baseline="0" dirty="0" smtClean="0"/>
              <a:t> 1:</a:t>
            </a:r>
            <a:r>
              <a:rPr lang="en-US" dirty="0" smtClean="0"/>
              <a:t>  myhaproxy Answer 2: default.rb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65852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created</a:t>
            </a:r>
            <a:r>
              <a:rPr lang="en-US" baseline="0" dirty="0" smtClean="0"/>
              <a:t> our two environments and set each node to a specific environment, we need to separate the environments to ensure that the proxy server only communicates with the production nodes.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You likely are familiar with the concept of environments. An environment can best be defined as a logical separation of nodes that most often describe the life-cycle of an application.</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Each environment signifies different behaviors and policies to which a node adheres for a given application or platform. For example, environments can be separated into 'acceptance’ and 'production'.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“Acceptance”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would be </a:t>
            </a:r>
            <a:r>
              <a:rPr lang="en-US" sz="1200" kern="1200" dirty="0" smtClean="0">
                <a:solidFill>
                  <a:schemeClr val="tx1"/>
                </a:solidFill>
                <a:effectLst/>
                <a:latin typeface="Arial" panose="020B0604020202020204" pitchFamily="34" charset="0"/>
                <a:ea typeface="+mn-ea"/>
                <a:cs typeface="Arial" panose="020B0604020202020204" pitchFamily="34" charset="0"/>
              </a:rPr>
              <a:t>where we may make allowances for constant change and updates and for applications to be deployed with each release.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“Production” might be where we lock down our infrastructure and policies. Production would be what the outside world sees, and would remain unaffected by changes and upgrades until you specifically release them.</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Chef also has a concept of an environment.</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A Chef environment allows us to define a list of policies that we will allow by defining a cookbook.</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66796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we do that?</a:t>
            </a:r>
          </a:p>
          <a:p>
            <a:endParaRPr lang="en-US" dirty="0" smtClean="0"/>
          </a:p>
          <a:p>
            <a:r>
              <a:rPr lang="en-US" dirty="0" smtClean="0"/>
              <a:t>First, let’s answer a couple of question.  As</a:t>
            </a:r>
            <a:r>
              <a:rPr lang="en-US" baseline="0" dirty="0" smtClean="0"/>
              <a:t> you think about the infrastructure we have created, which cookbook handles balance requests between nodes? </a:t>
            </a:r>
          </a:p>
          <a:p>
            <a:endParaRPr lang="en-US" dirty="0" smtClean="0"/>
          </a:p>
          <a:p>
            <a:r>
              <a:rPr lang="en-US" dirty="0" smtClean="0"/>
              <a:t>So if</a:t>
            </a:r>
            <a:r>
              <a:rPr lang="en-US" baseline="0" dirty="0" smtClean="0"/>
              <a:t> we want to make changes to that cookbook, which recipe would we change?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Answer</a:t>
            </a:r>
            <a:r>
              <a:rPr lang="en-US" baseline="0" dirty="0" smtClean="0"/>
              <a:t> 1:</a:t>
            </a:r>
            <a:r>
              <a:rPr lang="en-US" dirty="0" smtClean="0"/>
              <a:t>  myhaproxy Answer 2: default.rb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97635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default.rb file in the myhaproxy</a:t>
            </a:r>
            <a:r>
              <a:rPr lang="en-US" baseline="0" dirty="0" smtClean="0"/>
              <a:t> cookbook, we can review the original search syntax.  If we want to search by environments, what would we need to add here?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97242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Search the Chef Server for all node objects that have the role equal to 'web' and also share</a:t>
            </a:r>
            <a:r>
              <a:rPr lang="en-US" baseline="0" dirty="0" smtClean="0"/>
              <a:t> the same environment as the current node applying this recipe. The nodes currently applying this recipe are the nodes with the role set to proxy.</a:t>
            </a:r>
          </a:p>
          <a:p>
            <a:endParaRPr lang="en-US" baseline="0" dirty="0" smtClean="0"/>
          </a:p>
          <a:p>
            <a:r>
              <a:rPr lang="en-US" baseline="0" dirty="0" smtClean="0"/>
              <a:t>Now that we’ve made our changes, let’s save this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77082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going to need to use Berks</a:t>
            </a:r>
            <a:r>
              <a:rPr lang="en-US" baseline="0" dirty="0" smtClean="0"/>
              <a:t> to upload this cookbook because it has dependencies. So first we need to cd into the cookbook.</a:t>
            </a:r>
            <a:endParaRPr lang="en-US" dirty="0" smtClean="0"/>
          </a:p>
          <a:p>
            <a:r>
              <a:rPr lang="en-US" dirty="0" smtClean="0"/>
              <a:t>Then run</a:t>
            </a:r>
            <a:r>
              <a:rPr lang="en-US" baseline="0" dirty="0" smtClean="0"/>
              <a:t> 'berks install'.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666498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There are a lot of options for defining the search criteria that we will continue to explore. The most important criteria in this instance is star-colon-star. This means that we want to issue a command to all nodes.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So if you want to execute a "sudo chef-client" run for all of your</a:t>
            </a:r>
            <a:r>
              <a:rPr lang="en-US" baseline="0" dirty="0" smtClean="0"/>
              <a:t> </a:t>
            </a:r>
            <a:r>
              <a:rPr lang="en-US" dirty="0" smtClean="0"/>
              <a:t>nodes,  you should write out this</a:t>
            </a:r>
            <a:r>
              <a:rPr lang="en-US" baseline="0" dirty="0" smtClean="0"/>
              <a:t> command.</a:t>
            </a:r>
            <a:r>
              <a:rPr lang="en-US" dirty="0" smtClean="0"/>
              <a:t/>
            </a:r>
            <a:br>
              <a:rPr lang="en-US" dirty="0" smtClean="0"/>
            </a:br>
            <a:endParaRPr lang="en-US" dirty="0" smtClean="0"/>
          </a:p>
          <a:p>
            <a:r>
              <a:rPr lang="en-US" dirty="0" smtClean="0"/>
              <a:t>You would</a:t>
            </a:r>
            <a:r>
              <a:rPr lang="en-US" baseline="0" dirty="0" smtClean="0"/>
              <a:t> </a:t>
            </a:r>
            <a:r>
              <a:rPr lang="en-US" dirty="0" smtClean="0"/>
              <a:t>need to provide the user name to log into the system, the password for that system, and then finally the command to execute.</a:t>
            </a:r>
          </a:p>
          <a:p>
            <a:endParaRPr lang="en-US" dirty="0" smtClean="0"/>
          </a:p>
          <a:p>
            <a:r>
              <a:rPr lang="en-US" dirty="0" smtClean="0"/>
              <a:t>In this way, you could easily ask your nodes to update from your current workstation as long as they all have the same login credentials. For more security,</a:t>
            </a:r>
            <a:r>
              <a:rPr lang="en-US" baseline="0" dirty="0" smtClean="0"/>
              <a:t> you sh</a:t>
            </a:r>
            <a:r>
              <a:rPr lang="en-US" dirty="0" smtClean="0"/>
              <a:t>ould likely use SSH keys and forego specifying a username and password.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89850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created</a:t>
            </a:r>
            <a:r>
              <a:rPr lang="en-US" baseline="0" dirty="0" smtClean="0"/>
              <a:t> our two environments and set each node to a specific environment, we need to separate the environments to ensure that the proxy server only communicates with the production nodes.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run 'chef-client' to</a:t>
            </a:r>
            <a:r>
              <a:rPr lang="en-US" baseline="0" dirty="0" smtClean="0"/>
              <a:t> bring everything up to date, let’s think about what we’ve done.  </a:t>
            </a:r>
          </a:p>
          <a:p>
            <a:endParaRPr lang="en-US" baseline="0" dirty="0" smtClean="0"/>
          </a:p>
          <a:p>
            <a:r>
              <a:rPr lang="en-US" baseline="0" dirty="0" smtClean="0"/>
              <a:t>First, in the production environment, we restricted our cookbooks to a specific version.</a:t>
            </a:r>
          </a:p>
          <a:p>
            <a:endParaRPr lang="en-US" baseline="0" dirty="0" smtClean="0"/>
          </a:p>
          <a:p>
            <a:r>
              <a:rPr lang="en-US" baseline="0" dirty="0" smtClean="0"/>
              <a:t>Second, we created an acceptance environment with no cookbook restrictions.</a:t>
            </a:r>
          </a:p>
          <a:p>
            <a:endParaRPr lang="en-US" baseline="0" dirty="0" smtClean="0"/>
          </a:p>
          <a:p>
            <a:r>
              <a:rPr lang="en-US" baseline="0" dirty="0" smtClean="0"/>
              <a:t>Third, we set specific nodes to each of these environments.</a:t>
            </a:r>
          </a:p>
          <a:p>
            <a:endParaRPr lang="en-US" baseline="0" dirty="0" smtClean="0"/>
          </a:p>
          <a:p>
            <a:r>
              <a:rPr lang="en-US" baseline="0" dirty="0" smtClean="0"/>
              <a:t>Fourth, we updated the myhaproxy default.rb to include environment search criteria.</a:t>
            </a:r>
          </a:p>
          <a:p>
            <a:endParaRPr lang="en-US" baseline="0" dirty="0" smtClean="0"/>
          </a:p>
          <a:p>
            <a:r>
              <a:rPr lang="en-US" baseline="0" dirty="0" smtClean="0"/>
              <a:t>And lastly, we changed the version number in the myhaproxy metadata.rb file.</a:t>
            </a:r>
          </a:p>
          <a:p>
            <a:endParaRPr lang="en-US" baseline="0" dirty="0" smtClean="0"/>
          </a:p>
          <a:p>
            <a:r>
              <a:rPr lang="en-US" baseline="0" dirty="0" smtClean="0"/>
              <a:t>What problems do you think we may encounter, given all that we’ve done here?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459820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52311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Chef also has a concept of an environment. Chef uses environments</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map an organizations real-life workflow to what can be configured and managed using the Chef server.  </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Every organization begins with a single environment called the _default (underscore default) environment, which cannot be modified or deleted.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Therefore,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you must create custom environments to define your organization’s workflow.</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4945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need to create a Production environment. This is</a:t>
            </a:r>
            <a:r>
              <a:rPr lang="en-US" baseline="0" dirty="0" smtClean="0"/>
              <a:t> where we lock down our infrastructure and policies to a specific version of the myhaproxy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756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we search our nodes, we see that all three nodes have been set to the _default environment.  How do we change this?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916286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First, we need to make a new environments</a:t>
            </a:r>
            <a:r>
              <a:rPr lang="en-US" baseline="0" dirty="0" smtClean="0"/>
              <a:t> directory. (Be sure you are still in the </a:t>
            </a:r>
            <a:r>
              <a:rPr lang="en-US" dirty="0" smtClean="0"/>
              <a:t>chef-repo before you do this.)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22567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bit.ly</a:t>
            </a:r>
            <a:r>
              <a:rPr lang="en-US" dirty="0" smtClean="0"/>
              <a:t>/1oq83Gb</a:t>
            </a:r>
          </a:p>
          <a:p>
            <a:endParaRPr lang="en-US" dirty="0" smtClean="0"/>
          </a:p>
          <a:p>
            <a:r>
              <a:rPr lang="en-US" dirty="0" smtClean="0"/>
              <a:t>Then we need to create a production.rb file. </a:t>
            </a:r>
            <a:r>
              <a:rPr lang="en-US" baseline="0" dirty="0" smtClean="0"/>
              <a:t>Like in the roles.rb files, we must provide a name and description.</a:t>
            </a:r>
          </a:p>
          <a:p>
            <a:endParaRPr lang="en-US" baseline="0" dirty="0" smtClean="0"/>
          </a:p>
          <a:p>
            <a:r>
              <a:rPr lang="en-US" baseline="0" dirty="0" smtClean="0"/>
              <a:t>Additionally, we need to define cookbook restrictions to lock down specific versions of both the apache and myhaproxy cookbooks.  By adding this information to production.rb, we are telling our nodes to use these specific versions of these specific cookbooks.  </a:t>
            </a:r>
          </a:p>
          <a:p>
            <a:endParaRPr lang="en-US" baseline="0" dirty="0" smtClean="0"/>
          </a:p>
          <a:p>
            <a:r>
              <a:rPr lang="en-US" baseline="0" dirty="0" smtClean="0"/>
              <a:t>Obviously, what this means is that as we work on newer versions of these cookbooks, we won’t break anything in the production environment.</a:t>
            </a:r>
          </a:p>
          <a:p>
            <a:endParaRPr lang="en-US" baseline="0" dirty="0" smtClean="0"/>
          </a:p>
          <a:p>
            <a:r>
              <a:rPr lang="en-US" baseline="0" dirty="0" smtClean="0"/>
              <a:t>Okay, so now that we have captured our </a:t>
            </a:r>
            <a:r>
              <a:rPr lang="uk-UA" baseline="0" dirty="0" smtClean="0"/>
              <a:t>'</a:t>
            </a:r>
            <a:r>
              <a:rPr lang="en-US" baseline="0" dirty="0" smtClean="0"/>
              <a:t>good</a:t>
            </a:r>
            <a:r>
              <a:rPr lang="uk-UA" baseline="0" dirty="0" smtClean="0"/>
              <a:t>'</a:t>
            </a:r>
            <a:r>
              <a:rPr lang="en-US" baseline="0" dirty="0" smtClean="0"/>
              <a:t> environment in this file, let’s save it and upload it.</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35882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the knife environment command, let’s upload the production.rb file.  This should be familiar because it is just like the command we used to upload roles.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795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05729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90201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047259"/>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473065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08980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96018" y="551454"/>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38088" y="551454"/>
            <a:ext cx="1851893" cy="187797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3970310" y="551455"/>
            <a:ext cx="1919671" cy="1946708"/>
          </a:xfrm>
          <a:prstGeom prst="rect">
            <a:avLst/>
          </a:prstGeom>
        </p:spPr>
      </p:pic>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20466" y="482873"/>
            <a:ext cx="1971016" cy="1971016"/>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4" r:id="rId15"/>
    <p:sldLayoutId id="2147483805" r:id="rId16"/>
    <p:sldLayoutId id="2147483806" r:id="rId17"/>
    <p:sldLayoutId id="2147483807" r:id="rId18"/>
    <p:sldLayoutId id="2147483808" r:id="rId19"/>
    <p:sldLayoutId id="2147483809"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comments" Target="../comments/commen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comments" Target="../comments/commen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1" Type="http://schemas.openxmlformats.org/officeDocument/2006/relationships/slideLayout" Target="../slideLayouts/slideLayout20.xml"/><Relationship Id="rId2" Type="http://schemas.openxmlformats.org/officeDocument/2006/relationships/image" Target="../media/image14.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1" Type="http://schemas.openxmlformats.org/officeDocument/2006/relationships/slideLayout" Target="../slideLayouts/slideLayout20.xml"/><Relationship Id="rId2" Type="http://schemas.openxmlformats.org/officeDocument/2006/relationships/image" Target="../media/image17.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Environments</a:t>
            </a:r>
          </a:p>
        </p:txBody>
      </p:sp>
      <p:sp>
        <p:nvSpPr>
          <p:cNvPr id="3" name="Subtitle 2"/>
          <p:cNvSpPr>
            <a:spLocks noGrp="1"/>
          </p:cNvSpPr>
          <p:nvPr>
            <p:ph type="subTitle" idx="1"/>
          </p:nvPr>
        </p:nvSpPr>
        <p:spPr bwMode="auto">
          <a:xfrm>
            <a:off x="3013752" y="3451138"/>
            <a:ext cx="10972800" cy="554062"/>
          </a:xfrm>
        </p:spPr>
        <p:txBody>
          <a:bodyPr/>
          <a:lstStyle/>
          <a:p>
            <a:r>
              <a:rPr lang="en-US" dirty="0" smtClean="0"/>
              <a:t>Using Environments to Reflect Organization Patterns </a:t>
            </a:r>
            <a:r>
              <a:rPr lang="en-US" dirty="0"/>
              <a:t>and </a:t>
            </a:r>
            <a:r>
              <a:rPr lang="en-US" dirty="0" smtClean="0"/>
              <a:t>Workflow</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©2015 </a:t>
            </a:r>
            <a:r>
              <a:rPr lang="en-US" sz="1600" dirty="0">
                <a:solidFill>
                  <a:srgbClr val="7D868C"/>
                </a:solidFill>
              </a:rPr>
              <a:t>Chef Software Inc.</a:t>
            </a:r>
          </a:p>
        </p:txBody>
      </p:sp>
    </p:spTree>
    <p:extLst>
      <p:ext uri="{BB962C8B-B14F-4D97-AF65-F5344CB8AC3E}">
        <p14:creationId xmlns:p14="http://schemas.microsoft.com/office/powerpoint/2010/main" val="206911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40976"/>
            <a:ext cx="14423693" cy="884438"/>
          </a:xfrm>
        </p:spPr>
        <p:txBody>
          <a:bodyPr/>
          <a:lstStyle/>
          <a:p>
            <a:r>
              <a:rPr lang="en-US" dirty="0"/>
              <a:t>node1:</a:t>
            </a:r>
          </a:p>
          <a:p>
            <a:r>
              <a:rPr lang="en-US" dirty="0"/>
              <a:t> </a:t>
            </a:r>
            <a:r>
              <a:rPr lang="en-US" dirty="0" err="1"/>
              <a:t>chef_environment</a:t>
            </a:r>
            <a:r>
              <a:rPr lang="en-US" dirty="0"/>
              <a:t>: production</a:t>
            </a:r>
          </a:p>
        </p:txBody>
      </p:sp>
      <p:sp>
        <p:nvSpPr>
          <p:cNvPr id="3" name="Title 2"/>
          <p:cNvSpPr>
            <a:spLocks noGrp="1"/>
          </p:cNvSpPr>
          <p:nvPr>
            <p:ph type="title"/>
          </p:nvPr>
        </p:nvSpPr>
        <p:spPr/>
        <p:txBody>
          <a:bodyPr>
            <a:normAutofit fontScale="90000"/>
          </a:bodyPr>
          <a:lstStyle/>
          <a:p>
            <a:r>
              <a:rPr lang="en-US" dirty="0" smtClean="0"/>
              <a:t>Lab: Set node1 to production environment</a:t>
            </a:r>
            <a:endParaRPr lang="en-US" dirty="0"/>
          </a:p>
        </p:txBody>
      </p:sp>
      <p:sp>
        <p:nvSpPr>
          <p:cNvPr id="4" name="Text Placeholder 3"/>
          <p:cNvSpPr>
            <a:spLocks noGrp="1"/>
          </p:cNvSpPr>
          <p:nvPr>
            <p:ph type="body" sz="quarter" idx="11"/>
          </p:nvPr>
        </p:nvSpPr>
        <p:spPr/>
        <p:txBody>
          <a:bodyPr/>
          <a:lstStyle/>
          <a:p>
            <a:r>
              <a:rPr lang="en-US" dirty="0" smtClean="0"/>
              <a:t>$ knife node environment set node1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
        <p:nvSpPr>
          <p:cNvPr id="7" name="Content Placeholder 1"/>
          <p:cNvSpPr txBox="1">
            <a:spLocks/>
          </p:cNvSpPr>
          <p:nvPr/>
        </p:nvSpPr>
        <p:spPr bwMode="white">
          <a:xfrm>
            <a:off x="1121104" y="4229334"/>
            <a:ext cx="14423693" cy="3834012"/>
          </a:xfrm>
          <a:prstGeom prst="rect">
            <a:avLst/>
          </a:prstGeom>
          <a:solidFill>
            <a:schemeClr val="tx2"/>
          </a:solidFill>
          <a:ln w="12700">
            <a:solidFill>
              <a:schemeClr val="tx2"/>
            </a:solidFill>
            <a:prstDash val="dash"/>
          </a:ln>
        </p:spPr>
        <p:txBody>
          <a:bodyPr vert="horz" wrap="square" lIns="91440" tIns="45720" rIns="91440" bIns="45720" rtlCol="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kern="1200" baseline="0">
                <a:solidFill>
                  <a:srgbClr val="FFFFFF"/>
                </a:solidFill>
                <a:latin typeface="Courier New" panose="02070309020205020404" pitchFamily="49" charset="0"/>
                <a:ea typeface="+mn-ea"/>
                <a:cs typeface="Courier New" panose="02070309020205020404" pitchFamily="49" charset="0"/>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000" dirty="0" smtClean="0"/>
              <a:t>Node Name:   node1</a:t>
            </a:r>
          </a:p>
          <a:p>
            <a:r>
              <a:rPr lang="en-US" sz="2000" dirty="0" smtClean="0"/>
              <a:t>Environment: production</a:t>
            </a:r>
          </a:p>
          <a:p>
            <a:r>
              <a:rPr lang="en-US" sz="2000" dirty="0" smtClean="0"/>
              <a:t>FQDN:        ip-172-31-8-68.ec2.internal</a:t>
            </a:r>
          </a:p>
          <a:p>
            <a:r>
              <a:rPr lang="en-US" sz="2000" dirty="0" smtClean="0"/>
              <a:t>IP:          54.175.46.24</a:t>
            </a:r>
          </a:p>
          <a:p>
            <a:r>
              <a:rPr lang="en-US" sz="2000" dirty="0" smtClean="0"/>
              <a:t>Run List:    role[web]</a:t>
            </a:r>
          </a:p>
          <a:p>
            <a:r>
              <a:rPr lang="en-US" sz="2000" dirty="0" smtClean="0"/>
              <a:t>Roles:       web</a:t>
            </a:r>
          </a:p>
          <a:p>
            <a:r>
              <a:rPr lang="en-US" sz="2000" dirty="0" smtClean="0"/>
              <a:t>Recipes:     apache, apache::default, apache::server</a:t>
            </a:r>
          </a:p>
          <a:p>
            <a:r>
              <a:rPr lang="en-US" sz="2000" dirty="0" smtClean="0"/>
              <a:t>Platform:    centos 6.7</a:t>
            </a:r>
          </a:p>
          <a:p>
            <a:r>
              <a:rPr lang="en-US" sz="2000" dirty="0" smtClean="0"/>
              <a:t>Tags:</a:t>
            </a:r>
            <a:endParaRPr lang="en-US" sz="2000" dirty="0"/>
          </a:p>
        </p:txBody>
      </p:sp>
      <p:sp>
        <p:nvSpPr>
          <p:cNvPr id="8" name="Text Placeholder 3"/>
          <p:cNvSpPr txBox="1">
            <a:spLocks/>
          </p:cNvSpPr>
          <p:nvPr/>
        </p:nvSpPr>
        <p:spPr bwMode="white">
          <a:xfrm>
            <a:off x="1121104" y="3250520"/>
            <a:ext cx="14422528" cy="729785"/>
          </a:xfrm>
          <a:prstGeom prst="rect">
            <a:avLst/>
          </a:prstGeom>
          <a:solidFill>
            <a:schemeClr val="tx2">
              <a:lumMod val="95000"/>
              <a:lumOff val="5000"/>
            </a:schemeClr>
          </a:solidFill>
        </p:spPr>
        <p:txBody>
          <a:bodyPr vert="horz" wrap="square" lIns="91440" tIns="0" rIns="0" bIns="0" rtlCol="0" anchor="ctr" anchorCtr="0">
            <a:noAutofit/>
          </a:bodyPr>
          <a:lstStyle>
            <a:lvl1pPr marL="0" indent="0" algn="l" defTabSz="1219120" rtl="0" eaLnBrk="1" latinLnBrk="0" hangingPunct="1">
              <a:lnSpc>
                <a:spcPct val="100000"/>
              </a:lnSpc>
              <a:spcBef>
                <a:spcPts val="800"/>
              </a:spcBef>
              <a:buSzPct val="90000"/>
              <a:buFont typeface="Arial" pitchFamily="34" charset="0"/>
              <a:buNone/>
              <a:defRPr sz="3733" kern="1200" baseline="0">
                <a:solidFill>
                  <a:schemeClr val="bg1"/>
                </a:solidFill>
                <a:latin typeface="Courier New" panose="02070309020205020404" pitchFamily="49" charset="0"/>
                <a:ea typeface="+mn-ea"/>
                <a:cs typeface="Courier New" panose="02070309020205020404" pitchFamily="49" charset="0"/>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smtClean="0"/>
              <a:t>$ knife node show node1</a:t>
            </a:r>
            <a:endParaRPr lang="en-US" dirty="0"/>
          </a:p>
        </p:txBody>
      </p:sp>
    </p:spTree>
    <p:extLst>
      <p:ext uri="{BB962C8B-B14F-4D97-AF65-F5344CB8AC3E}">
        <p14:creationId xmlns:p14="http://schemas.microsoft.com/office/powerpoint/2010/main" val="198593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15036" y="2496327"/>
            <a:ext cx="13011484" cy="782132"/>
          </a:xfrm>
        </p:spPr>
        <p:txBody>
          <a:bodyPr>
            <a:normAutofit fontScale="90000"/>
          </a:bodyPr>
          <a:lstStyle/>
          <a:p>
            <a:r>
              <a:rPr lang="en-US" dirty="0" smtClean="0"/>
              <a:t>Lab: Set More Nodes to Production</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Set </a:t>
            </a:r>
            <a:r>
              <a:rPr lang="en-US" dirty="0"/>
              <a:t>node2 &amp; </a:t>
            </a:r>
            <a:r>
              <a:rPr lang="en-US" dirty="0" smtClean="0"/>
              <a:t>node3's environment to production</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331883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1865269"/>
          </a:xfrm>
        </p:spPr>
        <p:txBody>
          <a:bodyPr/>
          <a:lstStyle/>
          <a:p>
            <a:r>
              <a:rPr lang="en-US" dirty="0" smtClean="0"/>
              <a:t>node2:</a:t>
            </a:r>
          </a:p>
          <a:p>
            <a:r>
              <a:rPr lang="en-US" dirty="0" smtClean="0"/>
              <a:t>  </a:t>
            </a:r>
            <a:r>
              <a:rPr lang="en-US" dirty="0" err="1" smtClean="0"/>
              <a:t>chef_environment</a:t>
            </a:r>
            <a:r>
              <a:rPr lang="en-US" dirty="0" smtClean="0"/>
              <a:t>: production</a:t>
            </a:r>
            <a:endParaRPr lang="en-US" dirty="0"/>
          </a:p>
        </p:txBody>
      </p:sp>
      <p:sp>
        <p:nvSpPr>
          <p:cNvPr id="3" name="Title 2"/>
          <p:cNvSpPr>
            <a:spLocks noGrp="1"/>
          </p:cNvSpPr>
          <p:nvPr>
            <p:ph type="title"/>
          </p:nvPr>
        </p:nvSpPr>
        <p:spPr/>
        <p:txBody>
          <a:bodyPr>
            <a:normAutofit fontScale="90000"/>
          </a:bodyPr>
          <a:lstStyle/>
          <a:p>
            <a:r>
              <a:rPr lang="en-US" dirty="0" smtClean="0"/>
              <a:t>Lab: Set node2's Environment to Production</a:t>
            </a:r>
            <a:br>
              <a:rPr lang="en-US" dirty="0" smtClean="0"/>
            </a:br>
            <a:endParaRPr lang="en-US" dirty="0"/>
          </a:p>
        </p:txBody>
      </p:sp>
      <p:sp>
        <p:nvSpPr>
          <p:cNvPr id="4" name="Text Placeholder 3"/>
          <p:cNvSpPr>
            <a:spLocks noGrp="1"/>
          </p:cNvSpPr>
          <p:nvPr>
            <p:ph type="body" sz="quarter" idx="11"/>
          </p:nvPr>
        </p:nvSpPr>
        <p:spPr/>
        <p:txBody>
          <a:bodyPr/>
          <a:lstStyle/>
          <a:p>
            <a:r>
              <a:rPr lang="en-US" smtClean="0"/>
              <a:t>$ knife node environment set node2 production</a:t>
            </a:r>
            <a:endParaRPr lang="en-US" dirty="0"/>
          </a:p>
        </p:txBody>
      </p:sp>
      <p:sp>
        <p:nvSpPr>
          <p:cNvPr id="5" name="Footer Placeholder 4"/>
          <p:cNvSpPr>
            <a:spLocks noGrp="1"/>
          </p:cNvSpPr>
          <p:nvPr>
            <p:ph type="ftr" sz="quarter" idx="12"/>
          </p:nvPr>
        </p:nvSpPr>
        <p:spPr/>
        <p:txBody>
          <a:bodyPr/>
          <a:lstStyle/>
          <a:p>
            <a:r>
              <a:rPr lang="en-US" smtClean="0"/>
              <a:t>©2015 Chef Software Inc.</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
        <p:nvSpPr>
          <p:cNvPr id="12" name="Content Placeholder 1"/>
          <p:cNvSpPr txBox="1">
            <a:spLocks/>
          </p:cNvSpPr>
          <p:nvPr/>
        </p:nvSpPr>
        <p:spPr bwMode="white">
          <a:xfrm>
            <a:off x="1121104" y="5520270"/>
            <a:ext cx="14423693" cy="1865269"/>
          </a:xfrm>
          <a:prstGeom prst="rect">
            <a:avLst/>
          </a:prstGeom>
          <a:solidFill>
            <a:schemeClr val="tx2"/>
          </a:solidFill>
          <a:ln w="12700">
            <a:solidFill>
              <a:schemeClr val="tx2"/>
            </a:solidFill>
            <a:prstDash val="dash"/>
          </a:ln>
        </p:spPr>
        <p:txBody>
          <a:bodyPr vert="horz" wrap="square" lIns="91440" tIns="45720" rIns="91440" bIns="45720" rtlCol="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kern="1200" baseline="0">
                <a:solidFill>
                  <a:srgbClr val="FFFFFF"/>
                </a:solidFill>
                <a:latin typeface="Courier New" panose="02070309020205020404" pitchFamily="49" charset="0"/>
                <a:ea typeface="+mn-ea"/>
                <a:cs typeface="Courier New" panose="02070309020205020404" pitchFamily="49" charset="0"/>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smtClean="0"/>
              <a:t>node3:</a:t>
            </a:r>
          </a:p>
          <a:p>
            <a:r>
              <a:rPr lang="en-US" dirty="0" smtClean="0"/>
              <a:t>  </a:t>
            </a:r>
            <a:r>
              <a:rPr lang="en-US" dirty="0" err="1" smtClean="0"/>
              <a:t>chef_environment</a:t>
            </a:r>
            <a:r>
              <a:rPr lang="en-US" dirty="0" smtClean="0"/>
              <a:t>: production</a:t>
            </a:r>
            <a:endParaRPr lang="en-US" dirty="0"/>
          </a:p>
        </p:txBody>
      </p:sp>
      <p:sp>
        <p:nvSpPr>
          <p:cNvPr id="13" name="Text Placeholder 3"/>
          <p:cNvSpPr txBox="1">
            <a:spLocks/>
          </p:cNvSpPr>
          <p:nvPr/>
        </p:nvSpPr>
        <p:spPr bwMode="white">
          <a:xfrm>
            <a:off x="1121104" y="4541457"/>
            <a:ext cx="14422528" cy="729785"/>
          </a:xfrm>
          <a:prstGeom prst="rect">
            <a:avLst/>
          </a:prstGeom>
          <a:solidFill>
            <a:schemeClr val="tx2">
              <a:lumMod val="95000"/>
              <a:lumOff val="5000"/>
            </a:schemeClr>
          </a:solidFill>
        </p:spPr>
        <p:txBody>
          <a:bodyPr vert="horz" wrap="square" lIns="91440" tIns="0" rIns="0" bIns="0" rtlCol="0" anchor="ctr" anchorCtr="0">
            <a:noAutofit/>
          </a:bodyPr>
          <a:lstStyle>
            <a:lvl1pPr marL="0" indent="0" algn="l" defTabSz="1219120" rtl="0" eaLnBrk="1" latinLnBrk="0" hangingPunct="1">
              <a:lnSpc>
                <a:spcPct val="100000"/>
              </a:lnSpc>
              <a:spcBef>
                <a:spcPts val="800"/>
              </a:spcBef>
              <a:buSzPct val="90000"/>
              <a:buFont typeface="Arial" pitchFamily="34" charset="0"/>
              <a:buNone/>
              <a:defRPr sz="3733" kern="1200" baseline="0">
                <a:solidFill>
                  <a:schemeClr val="bg1"/>
                </a:solidFill>
                <a:latin typeface="Courier New" panose="02070309020205020404" pitchFamily="49" charset="0"/>
                <a:ea typeface="+mn-ea"/>
                <a:cs typeface="Courier New" panose="02070309020205020404" pitchFamily="49" charset="0"/>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smtClean="0"/>
              <a:t>$ knife node environment set node3 production</a:t>
            </a:r>
            <a:endParaRPr lang="en-US" dirty="0"/>
          </a:p>
        </p:txBody>
      </p:sp>
    </p:spTree>
    <p:extLst>
      <p:ext uri="{BB962C8B-B14F-4D97-AF65-F5344CB8AC3E}">
        <p14:creationId xmlns:p14="http://schemas.microsoft.com/office/powerpoint/2010/main" val="337089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000" dirty="0"/>
              <a:t>Node Name:   node1</a:t>
            </a:r>
          </a:p>
          <a:p>
            <a:r>
              <a:rPr lang="en-US" sz="2000" dirty="0"/>
              <a:t>Environment: production</a:t>
            </a:r>
          </a:p>
          <a:p>
            <a:r>
              <a:rPr lang="en-US" sz="2000" dirty="0"/>
              <a:t>FQDN:        ip-172-31-29-218.ec2.internal</a:t>
            </a:r>
          </a:p>
          <a:p>
            <a:r>
              <a:rPr lang="en-US" sz="2000" dirty="0"/>
              <a:t>IP:          54.88.185.159</a:t>
            </a:r>
          </a:p>
          <a:p>
            <a:r>
              <a:rPr lang="en-US" sz="2000" dirty="0"/>
              <a:t>Run List:    role[web]</a:t>
            </a:r>
          </a:p>
          <a:p>
            <a:r>
              <a:rPr lang="en-US" sz="2000" dirty="0"/>
              <a:t>Roles:       web</a:t>
            </a:r>
          </a:p>
          <a:p>
            <a:r>
              <a:rPr lang="en-US" sz="2000" dirty="0"/>
              <a:t>Recipes:     apache::default, my-chef-client::default, apache::server, chef-client::default, chef-client::service, chef-client::</a:t>
            </a:r>
            <a:r>
              <a:rPr lang="en-US" sz="2000" dirty="0" err="1"/>
              <a:t>init_service</a:t>
            </a:r>
            <a:endParaRPr lang="en-US" sz="2000" dirty="0"/>
          </a:p>
          <a:p>
            <a:r>
              <a:rPr lang="en-US" sz="2000" dirty="0"/>
              <a:t>Platform:    centos 6.7</a:t>
            </a:r>
          </a:p>
          <a:p>
            <a:r>
              <a:rPr lang="en-US" sz="2000" dirty="0"/>
              <a:t>Tags:</a:t>
            </a:r>
          </a:p>
          <a:p>
            <a:endParaRPr lang="en-US" sz="2000" dirty="0"/>
          </a:p>
          <a:p>
            <a:r>
              <a:rPr lang="en-US" sz="2000" dirty="0"/>
              <a:t>Node Name:   </a:t>
            </a:r>
            <a:r>
              <a:rPr lang="en-US" sz="2000" dirty="0" smtClean="0"/>
              <a:t>node2</a:t>
            </a:r>
            <a:endParaRPr lang="en-US" sz="2000" dirty="0"/>
          </a:p>
          <a:p>
            <a:r>
              <a:rPr lang="en-US" sz="2000" dirty="0"/>
              <a:t>Environment: production</a:t>
            </a:r>
          </a:p>
          <a:p>
            <a:r>
              <a:rPr lang="en-US" sz="2000" dirty="0"/>
              <a:t>FQDN:        ip-172-31-29-217.ec2.</a:t>
            </a:r>
            <a:r>
              <a:rPr lang="en-US" sz="2000" dirty="0" smtClean="0"/>
              <a:t>internal</a:t>
            </a:r>
            <a:endParaRPr lang="en-US" sz="2000" dirty="0"/>
          </a:p>
        </p:txBody>
      </p:sp>
      <p:sp>
        <p:nvSpPr>
          <p:cNvPr id="3" name="Title 2"/>
          <p:cNvSpPr>
            <a:spLocks noGrp="1"/>
          </p:cNvSpPr>
          <p:nvPr>
            <p:ph type="title"/>
          </p:nvPr>
        </p:nvSpPr>
        <p:spPr/>
        <p:txBody>
          <a:bodyPr>
            <a:noAutofit/>
          </a:bodyPr>
          <a:lstStyle/>
          <a:p>
            <a:r>
              <a:rPr lang="en-US" sz="4800" dirty="0"/>
              <a:t>Lab: </a:t>
            </a:r>
            <a:r>
              <a:rPr lang="en-US" sz="4800" dirty="0" smtClean="0"/>
              <a:t>Verify nodes are in Production Environment</a:t>
            </a:r>
            <a:r>
              <a:rPr lang="en-US" sz="4800" dirty="0"/>
              <a:t/>
            </a:r>
            <a:br>
              <a:rPr lang="en-US" sz="4800" dirty="0"/>
            </a:br>
            <a:endParaRPr lang="en-US" sz="4800" dirty="0"/>
          </a:p>
        </p:txBody>
      </p:sp>
      <p:sp>
        <p:nvSpPr>
          <p:cNvPr id="4" name="Text Placeholder 3"/>
          <p:cNvSpPr>
            <a:spLocks noGrp="1"/>
          </p:cNvSpPr>
          <p:nvPr>
            <p:ph type="body" sz="quarter" idx="11"/>
          </p:nvPr>
        </p:nvSpPr>
        <p:spPr/>
        <p:txBody>
          <a:bodyPr/>
          <a:lstStyle/>
          <a:p>
            <a:r>
              <a:rPr lang="en-US" dirty="0" smtClean="0"/>
              <a:t>$ </a:t>
            </a:r>
            <a:r>
              <a:rPr lang="en-US" dirty="0"/>
              <a:t>knife search node </a:t>
            </a:r>
            <a:r>
              <a:rPr lang="en-US" dirty="0" smtClean="0"/>
              <a: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
        <p:nvSpPr>
          <p:cNvPr id="7" name="Rectangle 6"/>
          <p:cNvSpPr/>
          <p:nvPr/>
        </p:nvSpPr>
        <p:spPr bwMode="auto">
          <a:xfrm>
            <a:off x="1118749" y="2749194"/>
            <a:ext cx="14431939" cy="47465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8" name="Rectangle 7"/>
          <p:cNvSpPr/>
          <p:nvPr/>
        </p:nvSpPr>
        <p:spPr bwMode="auto">
          <a:xfrm>
            <a:off x="1134383" y="7063286"/>
            <a:ext cx="14431939" cy="47465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4169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9867"/>
            <a:ext cx="14423693" cy="5821684"/>
          </a:xfrm>
        </p:spPr>
        <p:txBody>
          <a:bodyPr/>
          <a:lstStyle/>
          <a:p>
            <a:r>
              <a:rPr lang="en-US" sz="2200" dirty="0"/>
              <a:t>ec2-54-88-169-195.compute-1.amazonaws.com Starting Chef Client, version 12.4.4</a:t>
            </a:r>
          </a:p>
          <a:p>
            <a:r>
              <a:rPr lang="en-US" sz="2200" dirty="0"/>
              <a:t>ec2-54-88-185-159.compute-1.amazonaws.com Starting Chef Client, version 12.4.4</a:t>
            </a:r>
          </a:p>
          <a:p>
            <a:r>
              <a:rPr lang="en-US" sz="2200" dirty="0"/>
              <a:t>ec2-54-84-233-7.compute-1.amazonaws.com   Starting Chef Client, version 12.4.4</a:t>
            </a:r>
          </a:p>
          <a:p>
            <a:r>
              <a:rPr lang="en-US" sz="2200" dirty="0"/>
              <a:t>ec2-54-88-169-195.compute-1.amazonaws.com resolving cookbooks for run list: ["</a:t>
            </a:r>
            <a:r>
              <a:rPr lang="en-US" sz="2200" dirty="0" err="1"/>
              <a:t>haproxy</a:t>
            </a:r>
            <a:r>
              <a:rPr lang="en-US" sz="2200" dirty="0"/>
              <a:t>", "my-chef-client"]</a:t>
            </a:r>
          </a:p>
          <a:p>
            <a:r>
              <a:rPr lang="en-US" sz="2200" dirty="0"/>
              <a:t>ec2-54-88-185-159.compute-1.amazonaws.com resolving cookbooks for run list: ["apache", "my-chef-client"]</a:t>
            </a:r>
          </a:p>
          <a:p>
            <a:r>
              <a:rPr lang="en-US" sz="2200" dirty="0"/>
              <a:t>ec2-54-88-169-195.compute-1.amazonaws.com Synchronizing Cookbooks:</a:t>
            </a:r>
          </a:p>
          <a:p>
            <a:r>
              <a:rPr lang="en-US" sz="2200" dirty="0"/>
              <a:t>ec2-54-88-169-195.compute-1.amazonaws.com   - windows</a:t>
            </a:r>
          </a:p>
          <a:p>
            <a:r>
              <a:rPr lang="en-US" sz="2200" dirty="0"/>
              <a:t>ec2-54-88-169-195.compute-1.amazonaws.com   - </a:t>
            </a:r>
            <a:r>
              <a:rPr lang="en-US" sz="2200" dirty="0" err="1"/>
              <a:t>logrotate</a:t>
            </a:r>
            <a:endParaRPr lang="en-US" sz="2200" dirty="0"/>
          </a:p>
          <a:p>
            <a:r>
              <a:rPr lang="en-US" sz="2200" dirty="0"/>
              <a:t>ec2-54-88-169-195.compute-1.amazonaws.com   - chef-</a:t>
            </a:r>
            <a:r>
              <a:rPr lang="en-US" sz="2200" dirty="0" smtClean="0"/>
              <a:t>client</a:t>
            </a:r>
          </a:p>
          <a:p>
            <a:r>
              <a:rPr lang="en-US" sz="2200" dirty="0" smtClean="0"/>
              <a:t>...</a:t>
            </a:r>
            <a:endParaRPr lang="en-US" sz="2200" dirty="0"/>
          </a:p>
        </p:txBody>
      </p:sp>
      <p:sp>
        <p:nvSpPr>
          <p:cNvPr id="3" name="Title 2"/>
          <p:cNvSpPr>
            <a:spLocks noGrp="1"/>
          </p:cNvSpPr>
          <p:nvPr>
            <p:ph type="title"/>
          </p:nvPr>
        </p:nvSpPr>
        <p:spPr/>
        <p:txBody>
          <a:bodyPr/>
          <a:lstStyle/>
          <a:p>
            <a:r>
              <a:rPr lang="en-US" dirty="0" smtClean="0"/>
              <a:t>Lab: Converge All Web Nodes</a:t>
            </a:r>
            <a:endParaRPr lang="en-US" dirty="0"/>
          </a:p>
        </p:txBody>
      </p:sp>
      <p:sp>
        <p:nvSpPr>
          <p:cNvPr id="4" name="Text Placeholder 3"/>
          <p:cNvSpPr>
            <a:spLocks noGrp="1"/>
          </p:cNvSpPr>
          <p:nvPr>
            <p:ph type="body" sz="quarter" idx="11"/>
          </p:nvPr>
        </p:nvSpPr>
        <p:spPr>
          <a:xfrm>
            <a:off x="1121104" y="1320216"/>
            <a:ext cx="14422528" cy="762583"/>
          </a:xfrm>
        </p:spPr>
        <p:txBody>
          <a:bodyPr/>
          <a:lstStyle/>
          <a:p>
            <a:r>
              <a:rPr lang="en-US" sz="3200" dirty="0">
                <a:latin typeface="Courier New" panose="02070309020205020404" pitchFamily="49" charset="0"/>
                <a:cs typeface="Courier New" panose="02070309020205020404" pitchFamily="49" charset="0"/>
              </a:rPr>
              <a:t>$ knife </a:t>
            </a:r>
            <a:r>
              <a:rPr lang="en-US" sz="3200" dirty="0" err="1">
                <a:latin typeface="Courier New" panose="02070309020205020404" pitchFamily="49" charset="0"/>
                <a:cs typeface="Courier New" panose="02070309020205020404" pitchFamily="49" charset="0"/>
              </a:rPr>
              <a:t>ssh</a:t>
            </a:r>
            <a:r>
              <a:rPr lang="en-US" sz="3200" dirty="0">
                <a:latin typeface="Courier New" panose="02070309020205020404" pitchFamily="49" charset="0"/>
                <a:cs typeface="Courier New" panose="02070309020205020404" pitchFamily="49" charset="0"/>
              </a:rPr>
              <a:t> </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-x USER -P </a:t>
            </a:r>
            <a:r>
              <a:rPr lang="en-US" sz="3200" dirty="0" smtClean="0">
                <a:latin typeface="Courier New" panose="02070309020205020404" pitchFamily="49" charset="0"/>
                <a:cs typeface="Courier New" panose="02070309020205020404" pitchFamily="49" charset="0"/>
              </a:rPr>
              <a:t>PWD "sudo chef-client"</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408233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Production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Deploy our </a:t>
            </a:r>
            <a:r>
              <a:rPr lang="en-US" dirty="0" smtClean="0"/>
              <a:t>site </a:t>
            </a:r>
            <a:r>
              <a:rPr lang="en-US" dirty="0"/>
              <a:t>to </a:t>
            </a:r>
            <a:r>
              <a:rPr lang="en-US" dirty="0" smtClean="0"/>
              <a:t>Production</a:t>
            </a:r>
          </a:p>
        </p:txBody>
      </p:sp>
      <p:sp>
        <p:nvSpPr>
          <p:cNvPr id="4" name="Content Placeholder 3"/>
          <p:cNvSpPr>
            <a:spLocks noGrp="1"/>
          </p:cNvSpPr>
          <p:nvPr>
            <p:ph sz="quarter" idx="11"/>
          </p:nvPr>
        </p:nvSpPr>
        <p:spPr/>
        <p:txBody>
          <a:bodyPr/>
          <a:lstStyle/>
          <a:p>
            <a:r>
              <a:rPr lang="en-US" dirty="0" smtClean="0"/>
              <a:t>Let's create a reliable environment for our nodes.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1499195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5800" dirty="0"/>
              <a:t>Acceptance Environment</a:t>
            </a:r>
          </a:p>
        </p:txBody>
      </p:sp>
      <p:sp>
        <p:nvSpPr>
          <p:cNvPr id="3" name="Subtitle 2"/>
          <p:cNvSpPr>
            <a:spLocks noGrp="1"/>
          </p:cNvSpPr>
          <p:nvPr>
            <p:ph type="subTitle" idx="1"/>
          </p:nvPr>
        </p:nvSpPr>
        <p:spPr/>
        <p:txBody>
          <a:bodyPr/>
          <a:lstStyle/>
          <a:p>
            <a:r>
              <a:rPr lang="en-US" dirty="0" smtClean="0"/>
              <a:t>There is a new mandate requirement for the </a:t>
            </a:r>
            <a:r>
              <a:rPr lang="en-US" b="1" dirty="0" smtClean="0"/>
              <a:t>Public IP</a:t>
            </a:r>
            <a:r>
              <a:rPr lang="en-US" dirty="0" smtClean="0"/>
              <a:t>, the </a:t>
            </a:r>
            <a:r>
              <a:rPr lang="en-US" b="1" dirty="0" smtClean="0"/>
              <a:t>Public Hostname </a:t>
            </a:r>
            <a:r>
              <a:rPr lang="en-US" dirty="0" smtClean="0"/>
              <a:t>and the </a:t>
            </a:r>
            <a:r>
              <a:rPr lang="en-US" b="1" dirty="0" smtClean="0"/>
              <a:t>Environment</a:t>
            </a:r>
            <a:r>
              <a:rPr lang="en-US" dirty="0" smtClean="0"/>
              <a:t> to be displayed on the homepage</a:t>
            </a:r>
          </a:p>
          <a:p>
            <a:endParaRPr lang="en-US" dirty="0"/>
          </a:p>
          <a:p>
            <a:r>
              <a:rPr lang="en-US" dirty="0" smtClean="0"/>
              <a:t>This needs to be tested fully before going into production </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94436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Acceptance Environment</a:t>
            </a:r>
            <a:endParaRPr lang="en-US" dirty="0"/>
          </a:p>
        </p:txBody>
      </p:sp>
      <p:sp>
        <p:nvSpPr>
          <p:cNvPr id="3" name="Subtitle 2"/>
          <p:cNvSpPr>
            <a:spLocks noGrp="1"/>
          </p:cNvSpPr>
          <p:nvPr>
            <p:ph type="subTitle" idx="1"/>
          </p:nvPr>
        </p:nvSpPr>
        <p:spPr>
          <a:xfrm>
            <a:off x="3013753" y="3506117"/>
            <a:ext cx="10974132" cy="4268368"/>
          </a:xfrm>
        </p:spPr>
        <p:txBody>
          <a:bodyPr/>
          <a:lstStyle/>
          <a:p>
            <a:pPr marL="609585" indent="-609585">
              <a:lnSpc>
                <a:spcPct val="120000"/>
              </a:lnSpc>
              <a:buFont typeface="Wingdings" charset="2"/>
              <a:buChar char="q"/>
            </a:pPr>
            <a:r>
              <a:rPr lang="en-US" dirty="0"/>
              <a:t>Bump the Apache cookbook version and update the homepage accordingly</a:t>
            </a:r>
          </a:p>
          <a:p>
            <a:pPr marL="609585" indent="-609585">
              <a:lnSpc>
                <a:spcPct val="120000"/>
              </a:lnSpc>
              <a:buFont typeface="Wingdings" charset="2"/>
              <a:buChar char="q"/>
            </a:pPr>
            <a:r>
              <a:rPr lang="en-US" dirty="0" smtClean="0"/>
              <a:t>Create an environment named "acceptance"</a:t>
            </a:r>
          </a:p>
          <a:p>
            <a:pPr marL="609585" indent="-609585">
              <a:lnSpc>
                <a:spcPct val="120000"/>
              </a:lnSpc>
              <a:buFont typeface="Wingdings" charset="2"/>
              <a:buChar char="q"/>
            </a:pPr>
            <a:r>
              <a:rPr lang="en-US" dirty="0" smtClean="0"/>
              <a:t>Bootstrap a new web node into the acceptance environment using the new apache cookbook</a:t>
            </a:r>
          </a:p>
          <a:p>
            <a:pPr marL="609585" indent="-609585">
              <a:lnSpc>
                <a:spcPct val="120000"/>
              </a:lnSpc>
              <a:buFont typeface="Wingdings" charset="2"/>
              <a:buChar char="q"/>
            </a:pPr>
            <a:r>
              <a:rPr lang="en-US" dirty="0" smtClean="0"/>
              <a:t>Run chef-client on all the nodes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1422250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Lab: Bump the cookbook </a:t>
            </a:r>
            <a:r>
              <a:rPr lang="en-US" dirty="0"/>
              <a:t>version </a:t>
            </a:r>
            <a:r>
              <a:rPr lang="en-US" dirty="0" smtClean="0"/>
              <a:t>number</a:t>
            </a:r>
            <a:endParaRPr lang="en-US" dirty="0"/>
          </a:p>
        </p:txBody>
      </p:sp>
      <p:sp>
        <p:nvSpPr>
          <p:cNvPr id="5" name="Content Placeholder 4"/>
          <p:cNvSpPr>
            <a:spLocks noGrp="1"/>
          </p:cNvSpPr>
          <p:nvPr>
            <p:ph sz="quarter" idx="10"/>
          </p:nvPr>
        </p:nvSpPr>
        <p:spPr/>
        <p:txBody>
          <a:bodyPr/>
          <a:lstStyle/>
          <a:p>
            <a:r>
              <a:rPr lang="en-US" dirty="0"/>
              <a:t>name             </a:t>
            </a:r>
            <a:r>
              <a:rPr lang="en-US" dirty="0" smtClean="0">
                <a:solidFill>
                  <a:srgbClr val="000090"/>
                </a:solidFill>
              </a:rPr>
              <a:t>'apache</a:t>
            </a:r>
            <a:r>
              <a:rPr lang="en-US" dirty="0">
                <a:solidFill>
                  <a:srgbClr val="000090"/>
                </a:solidFill>
              </a:rPr>
              <a:t>'</a:t>
            </a:r>
          </a:p>
          <a:p>
            <a:r>
              <a:rPr lang="en-US" dirty="0"/>
              <a:t>maintainer       </a:t>
            </a:r>
            <a:r>
              <a:rPr lang="en-US" dirty="0">
                <a:solidFill>
                  <a:srgbClr val="000090"/>
                </a:solidFill>
              </a:rPr>
              <a:t>'The Authors'</a:t>
            </a:r>
          </a:p>
          <a:p>
            <a:r>
              <a:rPr lang="en-US" dirty="0" err="1"/>
              <a:t>maintainer_email</a:t>
            </a:r>
            <a:r>
              <a:rPr lang="en-US" dirty="0"/>
              <a:t> </a:t>
            </a:r>
            <a:r>
              <a:rPr lang="en-US" dirty="0">
                <a:solidFill>
                  <a:srgbClr val="000090"/>
                </a:solidFill>
              </a:rPr>
              <a:t>'</a:t>
            </a:r>
            <a:r>
              <a:rPr lang="en-US" dirty="0" err="1">
                <a:solidFill>
                  <a:srgbClr val="000090"/>
                </a:solidFill>
              </a:rPr>
              <a:t>you@example.com</a:t>
            </a:r>
            <a:r>
              <a:rPr lang="en-US" dirty="0">
                <a:solidFill>
                  <a:srgbClr val="000090"/>
                </a:solidFill>
              </a:rPr>
              <a:t>'</a:t>
            </a:r>
          </a:p>
          <a:p>
            <a:r>
              <a:rPr lang="en-US" dirty="0"/>
              <a:t>license          </a:t>
            </a:r>
            <a:r>
              <a:rPr lang="en-US" dirty="0">
                <a:solidFill>
                  <a:srgbClr val="000090"/>
                </a:solidFill>
              </a:rPr>
              <a:t>'</a:t>
            </a:r>
            <a:r>
              <a:rPr lang="en-US" dirty="0" err="1">
                <a:solidFill>
                  <a:srgbClr val="000090"/>
                </a:solidFill>
              </a:rPr>
              <a:t>all_rights</a:t>
            </a:r>
            <a:r>
              <a:rPr lang="en-US" dirty="0">
                <a:solidFill>
                  <a:srgbClr val="000090"/>
                </a:solidFill>
              </a:rPr>
              <a:t>'</a:t>
            </a:r>
          </a:p>
          <a:p>
            <a:r>
              <a:rPr lang="en-US" dirty="0"/>
              <a:t>description      </a:t>
            </a:r>
            <a:r>
              <a:rPr lang="en-US" dirty="0">
                <a:solidFill>
                  <a:srgbClr val="000090"/>
                </a:solidFill>
              </a:rPr>
              <a:t>'Installs/Configures </a:t>
            </a:r>
            <a:r>
              <a:rPr lang="en-US" dirty="0" smtClean="0">
                <a:solidFill>
                  <a:srgbClr val="000090"/>
                </a:solidFill>
              </a:rPr>
              <a:t>apache</a:t>
            </a:r>
            <a:r>
              <a:rPr lang="en-US" dirty="0">
                <a:solidFill>
                  <a:srgbClr val="000090"/>
                </a:solidFill>
              </a:rPr>
              <a:t>'</a:t>
            </a:r>
          </a:p>
          <a:p>
            <a:r>
              <a:rPr lang="en-US" dirty="0" err="1"/>
              <a:t>long_description</a:t>
            </a:r>
            <a:r>
              <a:rPr lang="en-US" dirty="0"/>
              <a:t> </a:t>
            </a:r>
            <a:r>
              <a:rPr lang="en-US" dirty="0">
                <a:solidFill>
                  <a:srgbClr val="000090"/>
                </a:solidFill>
              </a:rPr>
              <a:t>'Installs/Configures </a:t>
            </a:r>
            <a:r>
              <a:rPr lang="en-US" dirty="0" smtClean="0">
                <a:solidFill>
                  <a:srgbClr val="000090"/>
                </a:solidFill>
              </a:rPr>
              <a:t>apache</a:t>
            </a:r>
            <a:r>
              <a:rPr lang="en-US" dirty="0">
                <a:solidFill>
                  <a:srgbClr val="000090"/>
                </a:solidFill>
              </a:rPr>
              <a:t>'</a:t>
            </a:r>
          </a:p>
          <a:p>
            <a:r>
              <a:rPr lang="en-US" dirty="0"/>
              <a:t>version          </a:t>
            </a:r>
            <a:r>
              <a:rPr lang="en-US" dirty="0">
                <a:solidFill>
                  <a:srgbClr val="000090"/>
                </a:solidFill>
              </a:rPr>
              <a:t>'</a:t>
            </a:r>
            <a:r>
              <a:rPr lang="en-US" dirty="0" smtClean="0">
                <a:solidFill>
                  <a:srgbClr val="000090"/>
                </a:solidFill>
              </a:rPr>
              <a:t>0.3.1'</a:t>
            </a:r>
            <a:endParaRPr lang="en-US" dirty="0">
              <a:solidFill>
                <a:srgbClr val="000090"/>
              </a:solidFill>
            </a:endParaRPr>
          </a:p>
        </p:txBody>
      </p:sp>
      <p:sp>
        <p:nvSpPr>
          <p:cNvPr id="6" name="Text Placeholder 5"/>
          <p:cNvSpPr>
            <a:spLocks noGrp="1"/>
          </p:cNvSpPr>
          <p:nvPr>
            <p:ph type="body" sz="quarter" idx="11"/>
          </p:nvPr>
        </p:nvSpPr>
        <p:spPr>
          <a:prstGeom prst="rect">
            <a:avLst/>
          </a:prstGeom>
        </p:spPr>
        <p:txBody>
          <a:bodyPr>
            <a:normAutofit fontScale="85000" lnSpcReduction="20000"/>
          </a:bodyPr>
          <a:lstStyle/>
          <a:p>
            <a:r>
              <a:rPr lang="en-US" dirty="0"/>
              <a:t>cookbooks</a:t>
            </a:r>
            <a:r>
              <a:rPr lang="en-US" dirty="0" smtClean="0"/>
              <a:t>/apache/</a:t>
            </a:r>
            <a:r>
              <a:rPr lang="en-US" dirty="0" err="1" smtClean="0"/>
              <a:t>metadata.rb</a:t>
            </a:r>
            <a:endParaRPr lang="en-US" dirty="0"/>
          </a:p>
        </p:txBody>
      </p:sp>
      <p:sp>
        <p:nvSpPr>
          <p:cNvPr id="7" name="TextBox 6"/>
          <p:cNvSpPr txBox="1"/>
          <p:nvPr/>
        </p:nvSpPr>
        <p:spPr>
          <a:xfrm>
            <a:off x="7584851" y="8732896"/>
            <a:ext cx="0" cy="492443"/>
          </a:xfrm>
          <a:prstGeom prst="rect">
            <a:avLst/>
          </a:prstGeom>
          <a:noFill/>
        </p:spPr>
        <p:txBody>
          <a:bodyPr wrap="none" lIns="0" tIns="0" rIns="0" bIns="0" rtlCol="0">
            <a:spAutoFit/>
          </a:bodyPr>
          <a:lstStyle/>
          <a:p>
            <a:endParaRPr lang="en-US" sz="3200" dirty="0" err="1">
              <a:solidFill>
                <a:schemeClr val="accent3">
                  <a:lumMod val="50000"/>
                </a:schemeClr>
              </a:solidFill>
            </a:endParaRPr>
          </a:p>
        </p:txBody>
      </p:sp>
      <p:sp>
        <p:nvSpPr>
          <p:cNvPr id="12" name="Text Placeholder 6"/>
          <p:cNvSpPr>
            <a:spLocks noGrp="1"/>
          </p:cNvSpPr>
          <p:nvPr>
            <p:ph type="body" sz="quarter" idx="13"/>
          </p:nvPr>
        </p:nvSpPr>
        <p:spPr>
          <a:xfrm>
            <a:off x="1135042" y="6179773"/>
            <a:ext cx="14404273" cy="626533"/>
          </a:xfrm>
        </p:spPr>
        <p:txBody>
          <a:bodyPr/>
          <a:lstStyle/>
          <a:p>
            <a:endParaRPr lang="en-US" dirty="0"/>
          </a:p>
        </p:txBody>
      </p:sp>
    </p:spTree>
    <p:extLst>
      <p:ext uri="{BB962C8B-B14F-4D97-AF65-F5344CB8AC3E}">
        <p14:creationId xmlns:p14="http://schemas.microsoft.com/office/powerpoint/2010/main" val="39467610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Lab: </a:t>
            </a:r>
            <a:r>
              <a:rPr lang="en-US" dirty="0" smtClean="0"/>
              <a:t>Update </a:t>
            </a:r>
            <a:r>
              <a:rPr lang="en-US" dirty="0" err="1" smtClean="0"/>
              <a:t>index.html.erb</a:t>
            </a:r>
            <a:endParaRPr lang="en-US" dirty="0"/>
          </a:p>
        </p:txBody>
      </p:sp>
      <p:sp>
        <p:nvSpPr>
          <p:cNvPr id="3" name="Content Placeholder 2"/>
          <p:cNvSpPr>
            <a:spLocks noGrp="1"/>
          </p:cNvSpPr>
          <p:nvPr>
            <p:ph sz="quarter" idx="10"/>
          </p:nvPr>
        </p:nvSpPr>
        <p:spPr/>
        <p:txBody>
          <a:bodyPr>
            <a:normAutofit/>
          </a:bodyPr>
          <a:lstStyle/>
          <a:p>
            <a:r>
              <a:rPr lang="en-US" sz="2800" dirty="0"/>
              <a:t>&lt;html&gt;</a:t>
            </a:r>
          </a:p>
          <a:p>
            <a:r>
              <a:rPr lang="en-US" sz="2800" dirty="0"/>
              <a:t>  &lt;body&gt;</a:t>
            </a:r>
          </a:p>
          <a:p>
            <a:r>
              <a:rPr lang="en-US" sz="2800" dirty="0"/>
              <a:t>    &lt;h1&gt;Hello, world!&lt;/h1&gt;</a:t>
            </a:r>
          </a:p>
          <a:p>
            <a:r>
              <a:rPr lang="en-US" sz="2800" dirty="0"/>
              <a:t>    &lt;h2&gt;</a:t>
            </a:r>
            <a:r>
              <a:rPr lang="en-US" sz="2800" dirty="0" err="1"/>
              <a:t>ipaddress</a:t>
            </a:r>
            <a:r>
              <a:rPr lang="en-US" sz="2800" dirty="0"/>
              <a:t>: &lt;%= </a:t>
            </a:r>
            <a:r>
              <a:rPr lang="en-US" sz="2800" dirty="0" smtClean="0"/>
              <a:t>node['cloud']['public_ipv4'] </a:t>
            </a:r>
            <a:r>
              <a:rPr lang="en-US" sz="2800" dirty="0"/>
              <a:t>%&gt;&lt;/h2&gt;</a:t>
            </a:r>
          </a:p>
          <a:p>
            <a:r>
              <a:rPr lang="en-US" sz="2800" dirty="0" smtClean="0"/>
              <a:t>    &lt;h2&gt;hostname: &lt;%= node</a:t>
            </a:r>
            <a:r>
              <a:rPr lang="en-US" sz="2800" dirty="0"/>
              <a:t>['cloud']['</a:t>
            </a:r>
            <a:r>
              <a:rPr lang="en-US" sz="2800" dirty="0" err="1"/>
              <a:t>public_hostname</a:t>
            </a:r>
            <a:r>
              <a:rPr lang="en-US" sz="2800" dirty="0"/>
              <a:t>'</a:t>
            </a:r>
            <a:r>
              <a:rPr lang="en-US" sz="2800" dirty="0" smtClean="0"/>
              <a:t>] %&gt;&lt;/h2&gt;</a:t>
            </a:r>
          </a:p>
          <a:p>
            <a:r>
              <a:rPr lang="en-US" sz="2800" dirty="0"/>
              <a:t> </a:t>
            </a:r>
            <a:r>
              <a:rPr lang="en-US" sz="2800" dirty="0" smtClean="0"/>
              <a:t>   &lt;</a:t>
            </a:r>
            <a:r>
              <a:rPr lang="en-US" sz="2800" dirty="0"/>
              <a:t>h2</a:t>
            </a:r>
            <a:r>
              <a:rPr lang="en-US" sz="2800" dirty="0" smtClean="0"/>
              <a:t>&gt;Environment: </a:t>
            </a:r>
            <a:r>
              <a:rPr lang="en-US" sz="2800" dirty="0"/>
              <a:t>&lt;%= </a:t>
            </a:r>
            <a:r>
              <a:rPr lang="en-US" sz="2800" dirty="0" smtClean="0"/>
              <a:t>"#</a:t>
            </a:r>
            <a:r>
              <a:rPr lang="en-US" sz="2800" dirty="0"/>
              <a:t>{</a:t>
            </a:r>
            <a:r>
              <a:rPr lang="en-US" sz="2800" dirty="0" err="1" smtClean="0"/>
              <a:t>node.chef_environment</a:t>
            </a:r>
            <a:r>
              <a:rPr lang="en-US" sz="2800" dirty="0" smtClean="0"/>
              <a:t>}" %</a:t>
            </a:r>
            <a:r>
              <a:rPr lang="en-US" sz="2800" dirty="0"/>
              <a:t>&gt;&lt;/h2&gt;</a:t>
            </a:r>
            <a:endParaRPr lang="en-US" sz="2800" dirty="0" smtClean="0"/>
          </a:p>
          <a:p>
            <a:r>
              <a:rPr lang="en-US" sz="2800" dirty="0" smtClean="0"/>
              <a:t>&lt;/body&gt;</a:t>
            </a:r>
          </a:p>
          <a:p>
            <a:r>
              <a:rPr lang="en-US" sz="2800" dirty="0" smtClean="0"/>
              <a:t>&lt;</a:t>
            </a:r>
            <a:r>
              <a:rPr lang="en-US" sz="2800" dirty="0"/>
              <a:t>/html&gt;</a:t>
            </a:r>
          </a:p>
        </p:txBody>
      </p:sp>
      <p:sp>
        <p:nvSpPr>
          <p:cNvPr id="4" name="Text Placeholder 3"/>
          <p:cNvSpPr>
            <a:spLocks noGrp="1"/>
          </p:cNvSpPr>
          <p:nvPr>
            <p:ph type="body" sz="quarter" idx="11"/>
          </p:nvPr>
        </p:nvSpPr>
        <p:spPr/>
        <p:txBody>
          <a:bodyPr>
            <a:normAutofit fontScale="70000" lnSpcReduction="20000"/>
          </a:bodyPr>
          <a:lstStyle/>
          <a:p>
            <a:r>
              <a:rPr lang="en-US" dirty="0" smtClean="0"/>
              <a:t>chef-repo/cookbooks/apache/templates/default/</a:t>
            </a:r>
            <a:r>
              <a:rPr lang="en-US" dirty="0" err="1" smtClean="0"/>
              <a:t>index.html.erb</a:t>
            </a:r>
            <a:endParaRPr lang="en-US" dirty="0"/>
          </a:p>
        </p:txBody>
      </p:sp>
      <p:sp>
        <p:nvSpPr>
          <p:cNvPr id="9" name="Text Placeholder 8"/>
          <p:cNvSpPr>
            <a:spLocks noGrp="1"/>
          </p:cNvSpPr>
          <p:nvPr>
            <p:ph type="body" sz="quarter" idx="13"/>
          </p:nvPr>
        </p:nvSpPr>
        <p:spPr>
          <a:xfrm>
            <a:off x="1135042" y="4802709"/>
            <a:ext cx="14404273" cy="545078"/>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3577411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Create an environment</a:t>
            </a:r>
          </a:p>
          <a:p>
            <a:pPr marL="918610" lvl="1" indent="-609585">
              <a:buFont typeface="Wingdings" panose="05000000000000000000" pitchFamily="2" charset="2"/>
              <a:buChar char="Ø"/>
            </a:pPr>
            <a:r>
              <a:rPr lang="en-US" dirty="0" smtClean="0"/>
              <a:t>Deploy a node to an environment</a:t>
            </a:r>
          </a:p>
          <a:p>
            <a:pPr marL="918610" lvl="1" indent="-609585">
              <a:buFont typeface="Wingdings" panose="05000000000000000000" pitchFamily="2" charset="2"/>
              <a:buChar char="Ø"/>
            </a:pPr>
            <a:r>
              <a:rPr lang="en-US" dirty="0" smtClean="0"/>
              <a:t>Update a search query to be more exact</a:t>
            </a:r>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84708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31654"/>
            <a:ext cx="14423693" cy="2167051"/>
          </a:xfrm>
        </p:spPr>
        <p:txBody>
          <a:bodyPr/>
          <a:lstStyle/>
          <a:p>
            <a:r>
              <a:rPr lang="en-US" dirty="0"/>
              <a:t>Resolving cookbook dependencies...</a:t>
            </a:r>
          </a:p>
          <a:p>
            <a:r>
              <a:rPr lang="en-US" dirty="0"/>
              <a:t>Fetching 'apache' from source at .</a:t>
            </a:r>
          </a:p>
          <a:p>
            <a:r>
              <a:rPr lang="en-US" dirty="0"/>
              <a:t>Fetching cookbook index from https://</a:t>
            </a:r>
            <a:r>
              <a:rPr lang="en-US" dirty="0" err="1"/>
              <a:t>supermarket.chef.io</a:t>
            </a:r>
            <a:r>
              <a:rPr lang="en-US" dirty="0"/>
              <a:t>...</a:t>
            </a:r>
          </a:p>
          <a:p>
            <a:r>
              <a:rPr lang="en-US" dirty="0"/>
              <a:t>Using apache (0.3.1) from source at .</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a:xfrm>
            <a:off x="1121104" y="1337149"/>
            <a:ext cx="14422528" cy="1183343"/>
          </a:xfrm>
        </p:spPr>
        <p:txBody>
          <a:bodyPr/>
          <a:lstStyle/>
          <a:p>
            <a:r>
              <a:rPr lang="en-US" dirty="0" smtClean="0"/>
              <a:t>$ cd cookbooks/apache</a:t>
            </a:r>
          </a:p>
          <a:p>
            <a:r>
              <a:rPr lang="en-US" dirty="0"/>
              <a:t>$ berks </a:t>
            </a:r>
            <a:r>
              <a:rPr lang="en-US" dirty="0" smtClean="0"/>
              <a:t>install</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20</a:t>
            </a:fld>
            <a:endParaRPr lang="en-US" dirty="0"/>
          </a:p>
        </p:txBody>
      </p:sp>
      <p:sp>
        <p:nvSpPr>
          <p:cNvPr id="7" name="Content Placeholder 1"/>
          <p:cNvSpPr txBox="1">
            <a:spLocks/>
          </p:cNvSpPr>
          <p:nvPr/>
        </p:nvSpPr>
        <p:spPr bwMode="white">
          <a:xfrm>
            <a:off x="1100312" y="6426294"/>
            <a:ext cx="14423693" cy="1385308"/>
          </a:xfrm>
          <a:prstGeom prst="rect">
            <a:avLst/>
          </a:prstGeom>
          <a:solidFill>
            <a:schemeClr val="tx2"/>
          </a:solidFill>
          <a:ln w="12700">
            <a:solidFill>
              <a:schemeClr val="tx2"/>
            </a:solidFill>
            <a:prstDash val="dash"/>
          </a:ln>
        </p:spPr>
        <p:txBody>
          <a:bodyPr vert="horz" wrap="square" lIns="91440" tIns="45720" rIns="91440" bIns="45720" rtlCol="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kern="1200" baseline="0">
                <a:solidFill>
                  <a:srgbClr val="FFFFFF"/>
                </a:solidFill>
                <a:latin typeface="Courier New" panose="02070309020205020404" pitchFamily="49" charset="0"/>
                <a:ea typeface="+mn-ea"/>
                <a:cs typeface="Courier New" panose="02070309020205020404" pitchFamily="49" charset="0"/>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000" smtClean="0"/>
              <a:t>Uploaded apache (0.3.1) to: 'https://api.opscode.com:443/organizations/ORGNAME'</a:t>
            </a:r>
            <a:endParaRPr lang="en-US" sz="2000" dirty="0"/>
          </a:p>
        </p:txBody>
      </p:sp>
      <p:sp>
        <p:nvSpPr>
          <p:cNvPr id="8" name="Text Placeholder 3"/>
          <p:cNvSpPr txBox="1">
            <a:spLocks/>
          </p:cNvSpPr>
          <p:nvPr/>
        </p:nvSpPr>
        <p:spPr bwMode="white">
          <a:xfrm>
            <a:off x="1100312" y="5414589"/>
            <a:ext cx="14422528" cy="729785"/>
          </a:xfrm>
          <a:prstGeom prst="rect">
            <a:avLst/>
          </a:prstGeom>
          <a:solidFill>
            <a:schemeClr val="tx2">
              <a:lumMod val="95000"/>
              <a:lumOff val="5000"/>
            </a:schemeClr>
          </a:solidFill>
        </p:spPr>
        <p:txBody>
          <a:bodyPr vert="horz" wrap="square" lIns="91440" tIns="0" rIns="0" bIns="0" rtlCol="0" anchor="ctr" anchorCtr="0">
            <a:noAutofit/>
          </a:bodyPr>
          <a:lstStyle>
            <a:lvl1pPr marL="0" indent="0" algn="l" defTabSz="1219120" rtl="0" eaLnBrk="1" latinLnBrk="0" hangingPunct="1">
              <a:lnSpc>
                <a:spcPct val="100000"/>
              </a:lnSpc>
              <a:spcBef>
                <a:spcPts val="800"/>
              </a:spcBef>
              <a:buSzPct val="90000"/>
              <a:buFont typeface="Arial" pitchFamily="34" charset="0"/>
              <a:buNone/>
              <a:defRPr sz="3733" kern="1200" baseline="0">
                <a:solidFill>
                  <a:schemeClr val="bg1"/>
                </a:solidFill>
                <a:latin typeface="Courier New" panose="02070309020205020404" pitchFamily="49" charset="0"/>
                <a:ea typeface="+mn-ea"/>
                <a:cs typeface="Courier New" panose="02070309020205020404" pitchFamily="49" charset="0"/>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mtClean="0"/>
              <a:t>$ berks upload</a:t>
            </a:r>
            <a:endParaRPr lang="en-US" dirty="0"/>
          </a:p>
        </p:txBody>
      </p:sp>
    </p:spTree>
    <p:extLst>
      <p:ext uri="{BB962C8B-B14F-4D97-AF65-F5344CB8AC3E}">
        <p14:creationId xmlns:p14="http://schemas.microsoft.com/office/powerpoint/2010/main" val="20038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a:t>
            </a:r>
            <a:r>
              <a:rPr lang="en-US" sz="6600" dirty="0"/>
              <a:t>Acceptance </a:t>
            </a:r>
            <a:r>
              <a:rPr lang="en-US" dirty="0" smtClean="0"/>
              <a:t>Environment</a:t>
            </a:r>
            <a:endParaRPr lang="en-US" dirty="0"/>
          </a:p>
        </p:txBody>
      </p:sp>
      <p:sp>
        <p:nvSpPr>
          <p:cNvPr id="3" name="Subtitle 2"/>
          <p:cNvSpPr>
            <a:spLocks noGrp="1"/>
          </p:cNvSpPr>
          <p:nvPr>
            <p:ph type="subTitle" idx="1"/>
          </p:nvPr>
        </p:nvSpPr>
        <p:spPr>
          <a:xfrm>
            <a:off x="3013753" y="3506117"/>
            <a:ext cx="10974132" cy="4268368"/>
          </a:xfrm>
        </p:spPr>
        <p:txBody>
          <a:bodyPr/>
          <a:lstStyle/>
          <a:p>
            <a:pPr marL="609585" indent="-609585">
              <a:lnSpc>
                <a:spcPct val="120000"/>
              </a:lnSpc>
              <a:buFont typeface="Wingdings" charset="2"/>
              <a:buChar char="ü"/>
            </a:pPr>
            <a:r>
              <a:rPr lang="en-US" dirty="0"/>
              <a:t>Bump the Apache cookbook version and update the homepage accordingly</a:t>
            </a:r>
          </a:p>
          <a:p>
            <a:pPr marL="609585" indent="-609585">
              <a:lnSpc>
                <a:spcPct val="120000"/>
              </a:lnSpc>
              <a:buFont typeface="Wingdings" charset="2"/>
              <a:buChar char="q"/>
            </a:pPr>
            <a:r>
              <a:rPr lang="en-US" dirty="0" smtClean="0"/>
              <a:t>Create an environment named "</a:t>
            </a:r>
            <a:r>
              <a:rPr lang="en-US" sz="4000" dirty="0"/>
              <a:t>a</a:t>
            </a:r>
            <a:r>
              <a:rPr lang="en-US" sz="4000" dirty="0" smtClean="0"/>
              <a:t>cceptance</a:t>
            </a:r>
            <a:r>
              <a:rPr lang="en-US" dirty="0" smtClean="0"/>
              <a:t>"</a:t>
            </a:r>
          </a:p>
          <a:p>
            <a:pPr marL="609585" indent="-609585">
              <a:lnSpc>
                <a:spcPct val="120000"/>
              </a:lnSpc>
              <a:buFont typeface="Wingdings" charset="2"/>
              <a:buChar char="q"/>
            </a:pPr>
            <a:r>
              <a:rPr lang="en-US" dirty="0" smtClean="0"/>
              <a:t>Bootstrap a new </a:t>
            </a:r>
            <a:r>
              <a:rPr lang="en-US" dirty="0"/>
              <a:t>web node into the acceptance environment using the </a:t>
            </a:r>
            <a:r>
              <a:rPr lang="en-US" dirty="0" smtClean="0"/>
              <a:t>new apache cookbook</a:t>
            </a:r>
          </a:p>
          <a:p>
            <a:pPr marL="609585" indent="-609585">
              <a:lnSpc>
                <a:spcPct val="120000"/>
              </a:lnSpc>
              <a:buFont typeface="Wingdings" charset="2"/>
              <a:buChar char="q"/>
            </a:pPr>
            <a:r>
              <a:rPr lang="en-US" dirty="0" smtClean="0"/>
              <a:t>Run chef-client on all the nodes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1266097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Lab: </a:t>
            </a:r>
            <a:r>
              <a:rPr lang="en-US" dirty="0" smtClean="0"/>
              <a:t>Create a New Environment File</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sz="3200" dirty="0"/>
              <a:t>name 'acceptance'</a:t>
            </a:r>
          </a:p>
          <a:p>
            <a:r>
              <a:rPr lang="en-US" sz="3200" dirty="0"/>
              <a:t>description 'Where code and applications are tested'</a:t>
            </a:r>
          </a:p>
          <a:p>
            <a:endParaRPr lang="en-US" sz="3200" dirty="0"/>
          </a:p>
          <a:p>
            <a:r>
              <a:rPr lang="en-US" sz="3200" dirty="0"/>
              <a:t>cookbook 'apache', '= 0.3.1</a:t>
            </a:r>
            <a:r>
              <a:rPr lang="en-US" sz="3200" dirty="0" smtClean="0"/>
              <a:t>'</a:t>
            </a:r>
          </a:p>
          <a:p>
            <a:r>
              <a:rPr lang="en-US" sz="3600" dirty="0" err="1"/>
              <a:t>override_attributes</a:t>
            </a:r>
            <a:r>
              <a:rPr lang="en-US" sz="3600" dirty="0"/>
              <a:t>({</a:t>
            </a:r>
          </a:p>
          <a:p>
            <a:r>
              <a:rPr lang="de-DE" sz="3600" dirty="0"/>
              <a:t>  "</a:t>
            </a:r>
            <a:r>
              <a:rPr lang="de-DE" sz="3600" dirty="0" err="1"/>
              <a:t>apache</a:t>
            </a:r>
            <a:r>
              <a:rPr lang="de-DE" sz="3600" dirty="0"/>
              <a:t>" =&gt; {</a:t>
            </a:r>
            <a:endParaRPr lang="tr-TR" sz="3600" dirty="0"/>
          </a:p>
          <a:p>
            <a:r>
              <a:rPr lang="tr-TR" sz="3600" dirty="0"/>
              <a:t>        "</a:t>
            </a:r>
            <a:r>
              <a:rPr lang="tr-TR" sz="3600" dirty="0" smtClean="0"/>
              <a:t>port" </a:t>
            </a:r>
            <a:r>
              <a:rPr lang="tr-TR" sz="3600" dirty="0"/>
              <a:t>=&gt; 8181</a:t>
            </a:r>
          </a:p>
          <a:p>
            <a:r>
              <a:rPr lang="tr-TR" sz="3600" dirty="0"/>
              <a:t>      }</a:t>
            </a:r>
          </a:p>
          <a:p>
            <a:r>
              <a:rPr lang="tr-TR" sz="3600" dirty="0"/>
              <a:t>}</a:t>
            </a:r>
            <a:r>
              <a:rPr lang="tr-TR" sz="3600" dirty="0" smtClean="0"/>
              <a:t>)</a:t>
            </a:r>
            <a:endParaRPr lang="en-US" sz="36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a:t>
            </a:r>
            <a:r>
              <a:rPr lang="en-US" sz="4400" dirty="0" err="1" smtClean="0"/>
              <a:t>acceptance</a:t>
            </a:r>
            <a:r>
              <a:rPr lang="en-US" dirty="0" err="1" smtClean="0"/>
              <a:t>.rb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22</a:t>
            </a:fld>
            <a:endParaRPr lang="en-US" dirty="0"/>
          </a:p>
        </p:txBody>
      </p:sp>
      <p:sp>
        <p:nvSpPr>
          <p:cNvPr id="7" name="Text Placeholder 8"/>
          <p:cNvSpPr>
            <a:spLocks noGrp="1"/>
          </p:cNvSpPr>
          <p:nvPr>
            <p:ph type="body" sz="quarter" idx="13"/>
          </p:nvPr>
        </p:nvSpPr>
        <p:spPr>
          <a:xfrm>
            <a:off x="1135042" y="3949335"/>
            <a:ext cx="14404273" cy="545078"/>
          </a:xfrm>
        </p:spPr>
        <p:txBody>
          <a:bodyPr/>
          <a:lstStyle/>
          <a:p>
            <a:endParaRPr lang="en-US" dirty="0"/>
          </a:p>
        </p:txBody>
      </p:sp>
    </p:spTree>
    <p:extLst>
      <p:ext uri="{BB962C8B-B14F-4D97-AF65-F5344CB8AC3E}">
        <p14:creationId xmlns:p14="http://schemas.microsoft.com/office/powerpoint/2010/main" val="1985421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621202"/>
          </a:xfrm>
        </p:spPr>
        <p:txBody>
          <a:bodyPr/>
          <a:lstStyle/>
          <a:p>
            <a:r>
              <a:rPr lang="en-US" dirty="0"/>
              <a:t>Updated Environment acceptance</a:t>
            </a:r>
          </a:p>
        </p:txBody>
      </p:sp>
      <p:sp>
        <p:nvSpPr>
          <p:cNvPr id="3" name="Title 2"/>
          <p:cNvSpPr>
            <a:spLocks noGrp="1"/>
          </p:cNvSpPr>
          <p:nvPr>
            <p:ph type="title"/>
          </p:nvPr>
        </p:nvSpPr>
        <p:spPr/>
        <p:txBody>
          <a:bodyPr>
            <a:normAutofit/>
          </a:bodyPr>
          <a:lstStyle/>
          <a:p>
            <a:r>
              <a:rPr lang="en-US" dirty="0"/>
              <a:t>Lab: U</a:t>
            </a:r>
            <a:r>
              <a:rPr lang="en-US" dirty="0" smtClean="0"/>
              <a:t>pload the .rb File</a:t>
            </a:r>
            <a:endParaRPr lang="en-US" dirty="0"/>
          </a:p>
        </p:txBody>
      </p:sp>
      <p:sp>
        <p:nvSpPr>
          <p:cNvPr id="4" name="Text Placeholder 3"/>
          <p:cNvSpPr>
            <a:spLocks noGrp="1"/>
          </p:cNvSpPr>
          <p:nvPr>
            <p:ph type="body" sz="quarter" idx="11"/>
          </p:nvPr>
        </p:nvSpPr>
        <p:spPr/>
        <p:txBody>
          <a:bodyPr/>
          <a:lstStyle/>
          <a:p>
            <a:r>
              <a:rPr lang="en-US" dirty="0" smtClean="0"/>
              <a:t>$ knife environment from file </a:t>
            </a:r>
            <a:r>
              <a:rPr lang="en-US" sz="3600" dirty="0" err="1"/>
              <a:t>acceptance</a:t>
            </a:r>
            <a:r>
              <a:rPr lang="en-US" dirty="0" err="1" smtClean="0"/>
              <a:t>.rb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
        <p:nvSpPr>
          <p:cNvPr id="7" name="Content Placeholder 1"/>
          <p:cNvSpPr txBox="1">
            <a:spLocks/>
          </p:cNvSpPr>
          <p:nvPr/>
        </p:nvSpPr>
        <p:spPr bwMode="white">
          <a:xfrm>
            <a:off x="1121104" y="4229333"/>
            <a:ext cx="14423693" cy="3480043"/>
          </a:xfrm>
          <a:prstGeom prst="rect">
            <a:avLst/>
          </a:prstGeom>
          <a:solidFill>
            <a:schemeClr val="tx2"/>
          </a:solidFill>
          <a:ln w="12700">
            <a:solidFill>
              <a:schemeClr val="tx2"/>
            </a:solidFill>
            <a:prstDash val="dash"/>
          </a:ln>
        </p:spPr>
        <p:txBody>
          <a:bodyPr vert="horz" wrap="square" lIns="91440" tIns="45720" rIns="91440" bIns="45720" rtlCol="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kern="1200" baseline="0">
                <a:solidFill>
                  <a:srgbClr val="FFFFFF"/>
                </a:solidFill>
                <a:latin typeface="Courier New" panose="02070309020205020404" pitchFamily="49" charset="0"/>
                <a:ea typeface="+mn-ea"/>
                <a:cs typeface="Courier New" panose="02070309020205020404" pitchFamily="49" charset="0"/>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mtClean="0"/>
              <a:t>_default</a:t>
            </a:r>
          </a:p>
          <a:p>
            <a:r>
              <a:rPr lang="en-US" smtClean="0"/>
              <a:t>production</a:t>
            </a:r>
          </a:p>
          <a:p>
            <a:r>
              <a:rPr lang="en-US" smtClean="0"/>
              <a:t>acceptance</a:t>
            </a:r>
            <a:endParaRPr lang="en-US" dirty="0"/>
          </a:p>
        </p:txBody>
      </p:sp>
      <p:sp>
        <p:nvSpPr>
          <p:cNvPr id="8" name="Text Placeholder 3"/>
          <p:cNvSpPr txBox="1">
            <a:spLocks/>
          </p:cNvSpPr>
          <p:nvPr/>
        </p:nvSpPr>
        <p:spPr bwMode="white">
          <a:xfrm>
            <a:off x="1121104" y="3250520"/>
            <a:ext cx="14422528" cy="729785"/>
          </a:xfrm>
          <a:prstGeom prst="rect">
            <a:avLst/>
          </a:prstGeom>
          <a:solidFill>
            <a:schemeClr val="tx2">
              <a:lumMod val="95000"/>
              <a:lumOff val="5000"/>
            </a:schemeClr>
          </a:solidFill>
        </p:spPr>
        <p:txBody>
          <a:bodyPr vert="horz" wrap="square" lIns="91440" tIns="0" rIns="0" bIns="0" rtlCol="0" anchor="ctr" anchorCtr="0">
            <a:noAutofit/>
          </a:bodyPr>
          <a:lstStyle>
            <a:lvl1pPr marL="0" indent="0" algn="l" defTabSz="1219120" rtl="0" eaLnBrk="1" latinLnBrk="0" hangingPunct="1">
              <a:lnSpc>
                <a:spcPct val="100000"/>
              </a:lnSpc>
              <a:spcBef>
                <a:spcPts val="800"/>
              </a:spcBef>
              <a:buSzPct val="90000"/>
              <a:buFont typeface="Arial" pitchFamily="34" charset="0"/>
              <a:buNone/>
              <a:defRPr sz="3733" kern="1200" baseline="0">
                <a:solidFill>
                  <a:schemeClr val="bg1"/>
                </a:solidFill>
                <a:latin typeface="Courier New" panose="02070309020205020404" pitchFamily="49" charset="0"/>
                <a:ea typeface="+mn-ea"/>
                <a:cs typeface="Courier New" panose="02070309020205020404" pitchFamily="49" charset="0"/>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mtClean="0"/>
              <a:t>$ knife environment list</a:t>
            </a:r>
            <a:endParaRPr lang="en-US" dirty="0"/>
          </a:p>
        </p:txBody>
      </p:sp>
    </p:spTree>
    <p:extLst>
      <p:ext uri="{BB962C8B-B14F-4D97-AF65-F5344CB8AC3E}">
        <p14:creationId xmlns:p14="http://schemas.microsoft.com/office/powerpoint/2010/main" val="343617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Acceptance Environment</a:t>
            </a:r>
            <a:endParaRPr lang="en-US" dirty="0"/>
          </a:p>
        </p:txBody>
      </p:sp>
      <p:sp>
        <p:nvSpPr>
          <p:cNvPr id="3" name="Subtitle 2"/>
          <p:cNvSpPr>
            <a:spLocks noGrp="1"/>
          </p:cNvSpPr>
          <p:nvPr>
            <p:ph type="subTitle" idx="1"/>
          </p:nvPr>
        </p:nvSpPr>
        <p:spPr>
          <a:xfrm>
            <a:off x="3013753" y="3506117"/>
            <a:ext cx="10974132" cy="4268368"/>
          </a:xfrm>
        </p:spPr>
        <p:txBody>
          <a:bodyPr/>
          <a:lstStyle/>
          <a:p>
            <a:pPr marL="609585" indent="-609585">
              <a:lnSpc>
                <a:spcPct val="120000"/>
              </a:lnSpc>
              <a:buFont typeface="Wingdings" charset="2"/>
              <a:buChar char="ü"/>
            </a:pPr>
            <a:r>
              <a:rPr lang="en-US" dirty="0"/>
              <a:t>Bump the Apache cookbook version and update the homepage accordingly</a:t>
            </a:r>
          </a:p>
          <a:p>
            <a:pPr marL="609585" indent="-609585">
              <a:lnSpc>
                <a:spcPct val="120000"/>
              </a:lnSpc>
              <a:buFont typeface="Wingdings" charset="2"/>
              <a:buChar char="ü"/>
            </a:pPr>
            <a:r>
              <a:rPr lang="en-US" dirty="0" smtClean="0"/>
              <a:t>Create an environment named "</a:t>
            </a:r>
            <a:r>
              <a:rPr lang="en-US" sz="3600" dirty="0"/>
              <a:t>acceptance</a:t>
            </a:r>
            <a:r>
              <a:rPr lang="en-US" dirty="0" smtClean="0"/>
              <a:t>"</a:t>
            </a:r>
          </a:p>
          <a:p>
            <a:pPr marL="609585" indent="-609585">
              <a:lnSpc>
                <a:spcPct val="120000"/>
              </a:lnSpc>
              <a:buFont typeface="Wingdings" charset="2"/>
              <a:buChar char="q"/>
            </a:pPr>
            <a:r>
              <a:rPr lang="en-US" dirty="0" smtClean="0"/>
              <a:t>Bootstrap a new web node into the </a:t>
            </a:r>
            <a:r>
              <a:rPr lang="en-US" sz="3600" dirty="0" smtClean="0"/>
              <a:t>acceptance </a:t>
            </a:r>
            <a:r>
              <a:rPr lang="en-US" dirty="0" smtClean="0"/>
              <a:t>environment using the new apache cookbook</a:t>
            </a:r>
          </a:p>
          <a:p>
            <a:pPr marL="609585" indent="-609585">
              <a:lnSpc>
                <a:spcPct val="120000"/>
              </a:lnSpc>
              <a:buFont typeface="Wingdings" charset="2"/>
              <a:buChar char="q"/>
            </a:pPr>
            <a:r>
              <a:rPr lang="en-US" dirty="0" smtClean="0"/>
              <a:t>Run chef-client on all the nodes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832311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t>Connecting to 52.23.183.92</a:t>
            </a:r>
          </a:p>
          <a:p>
            <a:r>
              <a:rPr lang="en-US" sz="2200" dirty="0"/>
              <a:t>52.23.183.92 -----&gt; Existing Chef installation detected</a:t>
            </a:r>
          </a:p>
          <a:p>
            <a:r>
              <a:rPr lang="en-US" sz="2200" dirty="0"/>
              <a:t>52.23.183.92 Starting first Chef Client run...</a:t>
            </a:r>
          </a:p>
          <a:p>
            <a:r>
              <a:rPr lang="en-US" sz="2200" dirty="0"/>
              <a:t>52.23.183.92 Starting Chef Client, version 12.4.4</a:t>
            </a:r>
          </a:p>
          <a:p>
            <a:r>
              <a:rPr lang="en-US" sz="2200" dirty="0"/>
              <a:t>52.23.183.92 resolving cookbooks for run list: ["apache", "my-chef-client"]</a:t>
            </a:r>
          </a:p>
          <a:p>
            <a:r>
              <a:rPr lang="en-US" sz="2200" dirty="0"/>
              <a:t>52.23.183.92 Synchronizing Cookbooks:</a:t>
            </a:r>
          </a:p>
          <a:p>
            <a:r>
              <a:rPr lang="en-US" sz="2200" dirty="0"/>
              <a:t>52.23.183.92   - </a:t>
            </a:r>
            <a:r>
              <a:rPr lang="en-US" sz="2200" dirty="0" err="1"/>
              <a:t>logrotate</a:t>
            </a:r>
            <a:endParaRPr lang="en-US" sz="2200" dirty="0"/>
          </a:p>
          <a:p>
            <a:r>
              <a:rPr lang="en-US" sz="2200" dirty="0"/>
              <a:t>52.23.183.92   - </a:t>
            </a:r>
            <a:r>
              <a:rPr lang="en-US" sz="2200" dirty="0" err="1"/>
              <a:t>chef_handler</a:t>
            </a:r>
            <a:endParaRPr lang="en-US" sz="2200" dirty="0"/>
          </a:p>
          <a:p>
            <a:r>
              <a:rPr lang="en-US" sz="2200" dirty="0"/>
              <a:t>52.23.183.92   - chef-client</a:t>
            </a:r>
          </a:p>
          <a:p>
            <a:r>
              <a:rPr lang="en-US" sz="2200" dirty="0"/>
              <a:t>52.23.183.92   - windows</a:t>
            </a:r>
          </a:p>
          <a:p>
            <a:r>
              <a:rPr lang="en-US" sz="2200" dirty="0"/>
              <a:t>52.23.183.92   - my-chef-client</a:t>
            </a:r>
          </a:p>
          <a:p>
            <a:r>
              <a:rPr lang="en-US" sz="2200" dirty="0" smtClean="0">
                <a:latin typeface="Courier New" panose="02070309020205020404" pitchFamily="49" charset="0"/>
                <a:cs typeface="Courier New" panose="02070309020205020404" pitchFamily="49" charset="0"/>
              </a:rPr>
              <a:t>...</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Autofit/>
          </a:bodyPr>
          <a:lstStyle/>
          <a:p>
            <a:r>
              <a:rPr lang="en-US" sz="4000" dirty="0" smtClean="0"/>
              <a:t>Lab: </a:t>
            </a:r>
            <a:r>
              <a:rPr lang="en-US" sz="4000" dirty="0"/>
              <a:t>B</a:t>
            </a:r>
            <a:r>
              <a:rPr lang="en-US" sz="4000" dirty="0" smtClean="0"/>
              <a:t>ootstrap a new node into the Acceptance Environment</a:t>
            </a:r>
            <a:endParaRPr lang="en-US" sz="4000" dirty="0"/>
          </a:p>
        </p:txBody>
      </p:sp>
      <p:sp>
        <p:nvSpPr>
          <p:cNvPr id="4" name="Text Placeholder 3"/>
          <p:cNvSpPr>
            <a:spLocks noGrp="1"/>
          </p:cNvSpPr>
          <p:nvPr>
            <p:ph type="body" sz="quarter" idx="11"/>
          </p:nvPr>
        </p:nvSpPr>
        <p:spPr/>
        <p:txBody>
          <a:bodyPr/>
          <a:lstStyle/>
          <a:p>
            <a:r>
              <a:rPr lang="en-US" sz="2200" dirty="0"/>
              <a:t>$ knife bootstrap FQDN -x USER -P PWD --</a:t>
            </a:r>
            <a:r>
              <a:rPr lang="en-US" sz="2200" dirty="0" err="1"/>
              <a:t>sudo</a:t>
            </a:r>
            <a:r>
              <a:rPr lang="en-US" sz="2200" dirty="0"/>
              <a:t> -N </a:t>
            </a:r>
            <a:r>
              <a:rPr lang="en-US" sz="2200" dirty="0" smtClean="0"/>
              <a:t>node4 </a:t>
            </a:r>
            <a:r>
              <a:rPr lang="en-US" sz="2200" dirty="0"/>
              <a:t>–r </a:t>
            </a:r>
            <a:r>
              <a:rPr lang="en-US" sz="2200" dirty="0" smtClean="0"/>
              <a:t>'role[web]</a:t>
            </a:r>
            <a:r>
              <a:rPr lang="en-US" sz="2200" dirty="0"/>
              <a:t>' </a:t>
            </a:r>
            <a:r>
              <a:rPr lang="en-US" sz="2200" dirty="0" smtClean="0"/>
              <a:t>-E </a:t>
            </a:r>
            <a:r>
              <a:rPr lang="en-US" sz="2200" dirty="0"/>
              <a:t>acceptance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
        <p:nvSpPr>
          <p:cNvPr id="7" name="Rectangle 6"/>
          <p:cNvSpPr/>
          <p:nvPr/>
        </p:nvSpPr>
        <p:spPr bwMode="auto">
          <a:xfrm>
            <a:off x="8671190" y="1198333"/>
            <a:ext cx="6409140" cy="965822"/>
          </a:xfrm>
          <a:prstGeom prst="rect">
            <a:avLst/>
          </a:prstGeom>
          <a:noFill/>
          <a:ln w="38100" cmpd="sng">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87124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   node4</a:t>
            </a:r>
          </a:p>
          <a:p>
            <a:r>
              <a:rPr lang="en-US" dirty="0"/>
              <a:t>Environment: acceptance</a:t>
            </a:r>
          </a:p>
          <a:p>
            <a:r>
              <a:rPr lang="en-US" dirty="0"/>
              <a:t>FQDN:        ip-172-31-19-80.ec2.internal</a:t>
            </a:r>
          </a:p>
          <a:p>
            <a:r>
              <a:rPr lang="en-US" dirty="0"/>
              <a:t>IP:          52.23.183.92</a:t>
            </a:r>
          </a:p>
          <a:p>
            <a:r>
              <a:rPr lang="en-US" dirty="0"/>
              <a:t>Run List:    role[web]</a:t>
            </a:r>
          </a:p>
          <a:p>
            <a:r>
              <a:rPr lang="en-US" dirty="0"/>
              <a:t>Roles:       web</a:t>
            </a:r>
          </a:p>
          <a:p>
            <a:r>
              <a:rPr lang="en-US" dirty="0"/>
              <a:t>Recipes:     apache::default, my-chef-client::default, apache::server, chef-client::default, chef-client::service, chef-client::</a:t>
            </a:r>
            <a:r>
              <a:rPr lang="en-US" dirty="0" err="1"/>
              <a:t>init_service</a:t>
            </a:r>
            <a:endParaRPr lang="en-US" dirty="0"/>
          </a:p>
          <a:p>
            <a:r>
              <a:rPr lang="en-US" dirty="0"/>
              <a:t>Platform:    centos 6.7</a:t>
            </a:r>
          </a:p>
          <a:p>
            <a:r>
              <a:rPr lang="en-US" dirty="0"/>
              <a:t>Tags:</a:t>
            </a:r>
          </a:p>
        </p:txBody>
      </p:sp>
      <p:sp>
        <p:nvSpPr>
          <p:cNvPr id="3" name="Title 2"/>
          <p:cNvSpPr>
            <a:spLocks noGrp="1"/>
          </p:cNvSpPr>
          <p:nvPr>
            <p:ph type="title"/>
          </p:nvPr>
        </p:nvSpPr>
        <p:spPr/>
        <p:txBody>
          <a:bodyPr>
            <a:normAutofit fontScale="90000"/>
          </a:bodyPr>
          <a:lstStyle/>
          <a:p>
            <a:r>
              <a:rPr lang="en-US" dirty="0"/>
              <a:t>Lab: </a:t>
            </a:r>
            <a:r>
              <a:rPr lang="en-US" dirty="0" smtClean="0"/>
              <a:t>Verify that the Environment Was Set</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show node4</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38812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Acceptance Environment</a:t>
            </a:r>
            <a:endParaRPr lang="en-US" dirty="0"/>
          </a:p>
        </p:txBody>
      </p:sp>
      <p:sp>
        <p:nvSpPr>
          <p:cNvPr id="3" name="Subtitle 2"/>
          <p:cNvSpPr>
            <a:spLocks noGrp="1"/>
          </p:cNvSpPr>
          <p:nvPr>
            <p:ph type="subTitle" idx="1"/>
          </p:nvPr>
        </p:nvSpPr>
        <p:spPr>
          <a:xfrm>
            <a:off x="3013753" y="3506117"/>
            <a:ext cx="10974132" cy="4268368"/>
          </a:xfrm>
        </p:spPr>
        <p:txBody>
          <a:bodyPr/>
          <a:lstStyle/>
          <a:p>
            <a:pPr marL="609585" indent="-609585">
              <a:lnSpc>
                <a:spcPct val="120000"/>
              </a:lnSpc>
              <a:buFont typeface="Wingdings" charset="2"/>
              <a:buChar char="ü"/>
            </a:pPr>
            <a:r>
              <a:rPr lang="en-US" dirty="0"/>
              <a:t>Bump the Apache cookbook version and update the homepage accordingly</a:t>
            </a:r>
          </a:p>
          <a:p>
            <a:pPr marL="609585" indent="-609585">
              <a:lnSpc>
                <a:spcPct val="120000"/>
              </a:lnSpc>
              <a:buFont typeface="Wingdings" charset="2"/>
              <a:buChar char="ü"/>
            </a:pPr>
            <a:r>
              <a:rPr lang="en-US" dirty="0" smtClean="0"/>
              <a:t>Create an environment named "</a:t>
            </a:r>
            <a:r>
              <a:rPr lang="en-US" dirty="0"/>
              <a:t>t</a:t>
            </a:r>
            <a:r>
              <a:rPr lang="en-US" dirty="0" smtClean="0"/>
              <a:t>est"</a:t>
            </a:r>
          </a:p>
          <a:p>
            <a:pPr marL="609585" indent="-609585">
              <a:lnSpc>
                <a:spcPct val="120000"/>
              </a:lnSpc>
              <a:buFont typeface="Wingdings" charset="2"/>
              <a:buChar char="ü"/>
            </a:pPr>
            <a:r>
              <a:rPr lang="en-US" dirty="0" smtClean="0"/>
              <a:t>Bootstrap a new web node into the test environment using the new apache cookbook</a:t>
            </a:r>
          </a:p>
          <a:p>
            <a:pPr marL="609585" indent="-609585">
              <a:lnSpc>
                <a:spcPct val="120000"/>
              </a:lnSpc>
              <a:buFont typeface="Wingdings" charset="2"/>
              <a:buChar char="q"/>
            </a:pPr>
            <a:r>
              <a:rPr lang="en-US" dirty="0" smtClean="0"/>
              <a:t>Run chef-client on all the nodes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177179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t>ec2-54-88-169-195.compute-1.amazonaws.com Starting Chef Client, version 12.4.4</a:t>
            </a:r>
          </a:p>
          <a:p>
            <a:r>
              <a:rPr lang="en-US" sz="2200" dirty="0"/>
              <a:t>ec2-54-88-169-195.compute-1.amazonaws.com resolving cookbooks for run list: ["</a:t>
            </a:r>
            <a:r>
              <a:rPr lang="en-US" sz="2200" dirty="0" err="1"/>
              <a:t>haproxy</a:t>
            </a:r>
            <a:r>
              <a:rPr lang="en-US" sz="2200" dirty="0"/>
              <a:t>", "my-chef-client"]</a:t>
            </a:r>
          </a:p>
          <a:p>
            <a:r>
              <a:rPr lang="en-US" sz="2200" dirty="0"/>
              <a:t>ec2-54-88-169-195.compute-1.amazonaws.com Synchronizing Cookbooks:</a:t>
            </a:r>
          </a:p>
          <a:p>
            <a:r>
              <a:rPr lang="en-US" sz="2200" dirty="0"/>
              <a:t>ec2-54-88-169-195.compute-1.amazonaws.com   - windows</a:t>
            </a:r>
          </a:p>
          <a:p>
            <a:r>
              <a:rPr lang="en-US" sz="2200" dirty="0"/>
              <a:t>ec2-54-88-169-195.compute-1.amazonaws.com   - </a:t>
            </a:r>
            <a:r>
              <a:rPr lang="en-US" sz="2200" dirty="0" err="1"/>
              <a:t>logrotate</a:t>
            </a:r>
            <a:endParaRPr lang="en-US" sz="2200" dirty="0"/>
          </a:p>
          <a:p>
            <a:r>
              <a:rPr lang="en-US" sz="2200" dirty="0"/>
              <a:t>ec2-54-88-169-195.compute-1.amazonaws.com   - chef-client</a:t>
            </a:r>
          </a:p>
          <a:p>
            <a:r>
              <a:rPr lang="en-US" sz="2200" dirty="0"/>
              <a:t>ec2-54-88-169-195.compute-1.amazonaws.com   - </a:t>
            </a:r>
            <a:r>
              <a:rPr lang="en-US" sz="2200" dirty="0" err="1"/>
              <a:t>chef_handler</a:t>
            </a:r>
            <a:endParaRPr lang="en-US" sz="2200" dirty="0"/>
          </a:p>
          <a:p>
            <a:r>
              <a:rPr lang="en-US" sz="2200" dirty="0"/>
              <a:t>ec2-54-88-169-195.compute-1.amazonaws.com   - my-chef-client</a:t>
            </a:r>
          </a:p>
          <a:p>
            <a:r>
              <a:rPr lang="en-US" sz="2200" dirty="0"/>
              <a:t>ec2-54-88-169-195.compute-1.amazonaws.com   - apache</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Autofit/>
          </a:bodyPr>
          <a:lstStyle/>
          <a:p>
            <a:r>
              <a:rPr lang="en-US" sz="4000" dirty="0" smtClean="0"/>
              <a:t>Lab: Update Load balancing pool</a:t>
            </a:r>
            <a:endParaRPr lang="en-US" sz="4000" dirty="0"/>
          </a:p>
        </p:txBody>
      </p:sp>
      <p:sp>
        <p:nvSpPr>
          <p:cNvPr id="4" name="Text Placeholder 3"/>
          <p:cNvSpPr>
            <a:spLocks noGrp="1"/>
          </p:cNvSpPr>
          <p:nvPr>
            <p:ph type="body" sz="quarter" idx="11"/>
          </p:nvPr>
        </p:nvSpPr>
        <p:spPr/>
        <p:txBody>
          <a:bodyPr/>
          <a:lstStyle/>
          <a:p>
            <a:r>
              <a:rPr lang="en-US" sz="2800" dirty="0"/>
              <a:t>$ knife </a:t>
            </a:r>
            <a:r>
              <a:rPr lang="en-US" sz="2800" dirty="0" err="1"/>
              <a:t>ssh</a:t>
            </a:r>
            <a:r>
              <a:rPr lang="en-US" sz="2800" dirty="0"/>
              <a:t> "</a:t>
            </a:r>
            <a:r>
              <a:rPr lang="en-US" sz="2800" dirty="0" err="1" smtClean="0"/>
              <a:t>role:loadbalancer</a:t>
            </a:r>
            <a:r>
              <a:rPr lang="en-US" sz="2800" dirty="0" smtClean="0"/>
              <a:t>" </a:t>
            </a:r>
            <a:r>
              <a:rPr lang="en-US" sz="2800" dirty="0"/>
              <a:t>-x chef -P chef "</a:t>
            </a:r>
            <a:r>
              <a:rPr lang="en-US" sz="2800" dirty="0" err="1"/>
              <a:t>sudo</a:t>
            </a:r>
            <a:r>
              <a:rPr lang="en-US" sz="2800" dirty="0"/>
              <a:t> chef-client"</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008227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Acceptance Environment</a:t>
            </a:r>
            <a:endParaRPr lang="en-US" dirty="0"/>
          </a:p>
        </p:txBody>
      </p:sp>
      <p:sp>
        <p:nvSpPr>
          <p:cNvPr id="3" name="Subtitle 2"/>
          <p:cNvSpPr>
            <a:spLocks noGrp="1"/>
          </p:cNvSpPr>
          <p:nvPr>
            <p:ph type="subTitle" idx="1"/>
          </p:nvPr>
        </p:nvSpPr>
        <p:spPr>
          <a:xfrm>
            <a:off x="3013753" y="3506117"/>
            <a:ext cx="10974132" cy="4268368"/>
          </a:xfrm>
        </p:spPr>
        <p:txBody>
          <a:bodyPr/>
          <a:lstStyle/>
          <a:p>
            <a:pPr marL="609585" indent="-609585">
              <a:lnSpc>
                <a:spcPct val="120000"/>
              </a:lnSpc>
              <a:buFont typeface="Wingdings" charset="2"/>
              <a:buChar char="ü"/>
            </a:pPr>
            <a:r>
              <a:rPr lang="en-US" dirty="0"/>
              <a:t>Bump the Apache cookbook version and update the homepage accordingly</a:t>
            </a:r>
          </a:p>
          <a:p>
            <a:pPr marL="609585" indent="-609585">
              <a:lnSpc>
                <a:spcPct val="120000"/>
              </a:lnSpc>
              <a:buFont typeface="Wingdings" charset="2"/>
              <a:buChar char="ü"/>
            </a:pPr>
            <a:r>
              <a:rPr lang="en-US" dirty="0" smtClean="0"/>
              <a:t>Create an environment named "acceptance"</a:t>
            </a:r>
          </a:p>
          <a:p>
            <a:pPr marL="609585" indent="-609585">
              <a:lnSpc>
                <a:spcPct val="120000"/>
              </a:lnSpc>
              <a:buFont typeface="Wingdings" charset="2"/>
              <a:buChar char="ü"/>
            </a:pPr>
            <a:r>
              <a:rPr lang="en-US" dirty="0" smtClean="0"/>
              <a:t>Bootstrap a new web node into the acceptance environment using the new apache cookbook</a:t>
            </a:r>
          </a:p>
          <a:p>
            <a:pPr marL="609585" indent="-609585">
              <a:lnSpc>
                <a:spcPct val="120000"/>
              </a:lnSpc>
              <a:buFont typeface="Wingdings" charset="2"/>
              <a:buChar char="ü"/>
            </a:pPr>
            <a:r>
              <a:rPr lang="en-US" dirty="0" smtClean="0"/>
              <a:t>Run chef-client on all the nodes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79296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Environments</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3</a:t>
            </a:fld>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485" y="3542011"/>
            <a:ext cx="1636811" cy="1745180"/>
          </a:xfrm>
          <a:prstGeom prst="rect">
            <a:avLst/>
          </a:prstGeom>
        </p:spPr>
      </p:pic>
      <p:cxnSp>
        <p:nvCxnSpPr>
          <p:cNvPr id="8" name="Straight Connector 7"/>
          <p:cNvCxnSpPr/>
          <p:nvPr/>
        </p:nvCxnSpPr>
        <p:spPr>
          <a:xfrm flipH="1">
            <a:off x="9330808"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flipH="1" flipV="1">
            <a:off x="9330807"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3196952302"/>
              </p:ext>
            </p:extLst>
          </p:nvPr>
        </p:nvGraphicFramePr>
        <p:xfrm>
          <a:off x="11407727" y="2562319"/>
          <a:ext cx="3332188" cy="3492779"/>
        </p:xfrm>
        <a:graphic>
          <a:graphicData uri="http://schemas.openxmlformats.org/drawingml/2006/table">
            <a:tbl>
              <a:tblPr firstRow="1" bandRow="1">
                <a:tableStyleId>{5940675A-B579-460E-94D1-54222C63F5DA}</a:tableStyleId>
              </a:tblPr>
              <a:tblGrid>
                <a:gridCol w="3332188"/>
              </a:tblGrid>
              <a:tr h="3492779">
                <a:tc>
                  <a:txBody>
                    <a:bodyPr/>
                    <a:lstStyle/>
                    <a:p>
                      <a:pPr algn="ctr"/>
                      <a:r>
                        <a:rPr lang="en-US" b="1" dirty="0" smtClean="0"/>
                        <a:t>Web Nodes</a:t>
                      </a:r>
                    </a:p>
                    <a:p>
                      <a:pPr algn="ctr"/>
                      <a:endParaRPr lang="en-US" dirty="0" smtClean="0"/>
                    </a:p>
                    <a:p>
                      <a:pPr algn="l"/>
                      <a:r>
                        <a:rPr lang="en-US" dirty="0" smtClean="0"/>
                        <a:t>Node 1 </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r>
            </a:tbl>
          </a:graphicData>
        </a:graphic>
      </p:graphicFrame>
      <p:sp>
        <p:nvSpPr>
          <p:cNvPr id="11" name="Right Brace 10"/>
          <p:cNvSpPr/>
          <p:nvPr/>
        </p:nvSpPr>
        <p:spPr>
          <a:xfrm>
            <a:off x="12528214" y="3310821"/>
            <a:ext cx="527955" cy="1184474"/>
          </a:xfrm>
          <a:prstGeom prst="rightBrace">
            <a:avLst/>
          </a:prstGeom>
          <a:ln w="635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cxnSp>
        <p:nvCxnSpPr>
          <p:cNvPr id="12" name="Straight Connector 11"/>
          <p:cNvCxnSpPr/>
          <p:nvPr/>
        </p:nvCxnSpPr>
        <p:spPr>
          <a:xfrm flipH="1" flipV="1">
            <a:off x="12522513" y="5061624"/>
            <a:ext cx="547925" cy="261376"/>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bwMode="white">
          <a:xfrm>
            <a:off x="13170321" y="3681860"/>
            <a:ext cx="1569594" cy="442394"/>
          </a:xfrm>
          <a:prstGeom prst="rect">
            <a:avLst/>
          </a:prstGeom>
        </p:spPr>
        <p:txBody>
          <a:bodyPr vert="horz" wrap="square" lIns="91440" tIns="91440" rIns="91440" bIns="91440" rtlCol="0">
            <a:noAutofit/>
          </a:bodyPr>
          <a:lstStyle/>
          <a:p>
            <a:r>
              <a:rPr lang="en-US" sz="1800" dirty="0" smtClean="0"/>
              <a:t>Production</a:t>
            </a:r>
          </a:p>
        </p:txBody>
      </p:sp>
      <p:sp>
        <p:nvSpPr>
          <p:cNvPr id="14" name="TextBox 13"/>
          <p:cNvSpPr txBox="1"/>
          <p:nvPr/>
        </p:nvSpPr>
        <p:spPr bwMode="white">
          <a:xfrm>
            <a:off x="13165761" y="5051855"/>
            <a:ext cx="1645499" cy="466365"/>
          </a:xfrm>
          <a:prstGeom prst="rect">
            <a:avLst/>
          </a:prstGeom>
        </p:spPr>
        <p:txBody>
          <a:bodyPr vert="horz" wrap="square" lIns="91440" tIns="91440" rIns="91440" bIns="91440" rtlCol="0">
            <a:normAutofit/>
          </a:bodyPr>
          <a:lstStyle/>
          <a:p>
            <a:r>
              <a:rPr lang="en-US" sz="1800" dirty="0" smtClean="0"/>
              <a:t>Acceptance</a:t>
            </a:r>
          </a:p>
        </p:txBody>
      </p:sp>
      <p:sp>
        <p:nvSpPr>
          <p:cNvPr id="15" name="TextBox 14"/>
          <p:cNvSpPr txBox="1"/>
          <p:nvPr/>
        </p:nvSpPr>
        <p:spPr bwMode="white">
          <a:xfrm>
            <a:off x="741990" y="3339362"/>
            <a:ext cx="6221300" cy="3867380"/>
          </a:xfrm>
          <a:prstGeom prst="rect">
            <a:avLst/>
          </a:prstGeom>
        </p:spPr>
        <p:txBody>
          <a:bodyPr vert="horz" wrap="square" lIns="91440" tIns="91440" rIns="91440" bIns="91440" rtlCol="0">
            <a:normAutofit/>
          </a:bodyPr>
          <a:lstStyle/>
          <a:p>
            <a:r>
              <a:rPr lang="en-US" sz="3600" dirty="0" smtClean="0"/>
              <a:t>Environments can define different functions of nodes that live on the same system.</a:t>
            </a:r>
          </a:p>
        </p:txBody>
      </p:sp>
      <p:pic>
        <p:nvPicPr>
          <p:cNvPr id="3" name="Picture 2"/>
          <p:cNvPicPr>
            <a:picLocks noChangeAspect="1"/>
          </p:cNvPicPr>
          <p:nvPr/>
        </p:nvPicPr>
        <p:blipFill>
          <a:blip r:embed="rId4"/>
          <a:stretch>
            <a:fillRect/>
          </a:stretch>
        </p:blipFill>
        <p:spPr>
          <a:xfrm>
            <a:off x="11407727" y="2615025"/>
            <a:ext cx="3332188" cy="3487173"/>
          </a:xfrm>
          <a:prstGeom prst="rect">
            <a:avLst/>
          </a:prstGeom>
        </p:spPr>
      </p:pic>
    </p:spTree>
    <p:extLst>
      <p:ext uri="{BB962C8B-B14F-4D97-AF65-F5344CB8AC3E}">
        <p14:creationId xmlns:p14="http://schemas.microsoft.com/office/powerpoint/2010/main" val="3457840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Separating Environments</a:t>
            </a:r>
            <a:endParaRPr lang="en-US" dirty="0"/>
          </a:p>
        </p:txBody>
      </p:sp>
      <p:sp>
        <p:nvSpPr>
          <p:cNvPr id="3" name="Subtitle 2"/>
          <p:cNvSpPr>
            <a:spLocks noGrp="1"/>
          </p:cNvSpPr>
          <p:nvPr>
            <p:ph type="subTitle" idx="1"/>
          </p:nvPr>
        </p:nvSpPr>
        <p:spPr>
          <a:xfrm>
            <a:off x="3013753" y="3505071"/>
            <a:ext cx="10974132" cy="3453290"/>
          </a:xfrm>
        </p:spPr>
        <p:txBody>
          <a:bodyPr/>
          <a:lstStyle/>
          <a:p>
            <a:r>
              <a:rPr lang="en-US" dirty="0"/>
              <a:t>Load balancer is distributing load across all </a:t>
            </a:r>
            <a:r>
              <a:rPr lang="en-US" dirty="0" smtClean="0"/>
              <a:t>environments</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66784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31</a:t>
            </a:fld>
            <a:endParaRPr lang="en-US" dirty="0"/>
          </a:p>
        </p:txBody>
      </p:sp>
      <p:pic>
        <p:nvPicPr>
          <p:cNvPr id="7" name="Picture 6"/>
          <p:cNvPicPr>
            <a:picLocks noChangeAspect="1"/>
          </p:cNvPicPr>
          <p:nvPr/>
        </p:nvPicPr>
        <p:blipFill>
          <a:blip r:embed="rId2"/>
          <a:stretch>
            <a:fillRect/>
          </a:stretch>
        </p:blipFill>
        <p:spPr>
          <a:xfrm>
            <a:off x="945302" y="339826"/>
            <a:ext cx="6984933" cy="3554530"/>
          </a:xfrm>
          <a:prstGeom prst="rect">
            <a:avLst/>
          </a:prstGeom>
          <a:ln>
            <a:solidFill>
              <a:schemeClr val="tx1"/>
            </a:solidFill>
          </a:ln>
        </p:spPr>
      </p:pic>
      <p:pic>
        <p:nvPicPr>
          <p:cNvPr id="8" name="Picture 7"/>
          <p:cNvPicPr>
            <a:picLocks noChangeAspect="1"/>
          </p:cNvPicPr>
          <p:nvPr/>
        </p:nvPicPr>
        <p:blipFill>
          <a:blip r:embed="rId3"/>
          <a:stretch>
            <a:fillRect/>
          </a:stretch>
        </p:blipFill>
        <p:spPr>
          <a:xfrm>
            <a:off x="4572632" y="1846913"/>
            <a:ext cx="6984933" cy="3554530"/>
          </a:xfrm>
          <a:prstGeom prst="rect">
            <a:avLst/>
          </a:prstGeom>
          <a:ln>
            <a:solidFill>
              <a:schemeClr val="tx1"/>
            </a:solidFill>
          </a:ln>
        </p:spPr>
      </p:pic>
      <p:pic>
        <p:nvPicPr>
          <p:cNvPr id="6" name="Picture 5"/>
          <p:cNvPicPr>
            <a:picLocks noChangeAspect="1"/>
          </p:cNvPicPr>
          <p:nvPr/>
        </p:nvPicPr>
        <p:blipFill>
          <a:blip r:embed="rId4"/>
          <a:stretch>
            <a:fillRect/>
          </a:stretch>
        </p:blipFill>
        <p:spPr>
          <a:xfrm>
            <a:off x="8355896" y="4180391"/>
            <a:ext cx="6984933" cy="3554530"/>
          </a:xfrm>
          <a:prstGeom prst="rect">
            <a:avLst/>
          </a:prstGeom>
          <a:ln>
            <a:solidFill>
              <a:schemeClr val="tx1"/>
            </a:solidFill>
          </a:ln>
        </p:spPr>
      </p:pic>
      <p:sp>
        <p:nvSpPr>
          <p:cNvPr id="9" name="Rectangle 8"/>
          <p:cNvSpPr/>
          <p:nvPr/>
        </p:nvSpPr>
        <p:spPr bwMode="auto">
          <a:xfrm>
            <a:off x="2253927" y="751194"/>
            <a:ext cx="1699389" cy="375597"/>
          </a:xfrm>
          <a:prstGeom prst="rect">
            <a:avLst/>
          </a:prstGeom>
          <a:noFill/>
          <a:ln w="38100">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0" name="Rectangle 9"/>
          <p:cNvSpPr/>
          <p:nvPr/>
        </p:nvSpPr>
        <p:spPr bwMode="auto">
          <a:xfrm>
            <a:off x="5787217" y="2280784"/>
            <a:ext cx="1699389" cy="375597"/>
          </a:xfrm>
          <a:prstGeom prst="rect">
            <a:avLst/>
          </a:prstGeom>
          <a:noFill/>
          <a:ln w="38100">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1" name="Rectangle 10"/>
          <p:cNvSpPr/>
          <p:nvPr/>
        </p:nvSpPr>
        <p:spPr bwMode="auto">
          <a:xfrm>
            <a:off x="9579539" y="4588022"/>
            <a:ext cx="1699389" cy="375597"/>
          </a:xfrm>
          <a:prstGeom prst="rect">
            <a:avLst/>
          </a:prstGeom>
          <a:noFill/>
          <a:ln w="38100">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TextBox 11"/>
          <p:cNvSpPr txBox="1"/>
          <p:nvPr/>
        </p:nvSpPr>
        <p:spPr bwMode="white">
          <a:xfrm>
            <a:off x="12038830" y="572338"/>
            <a:ext cx="3023125" cy="679652"/>
          </a:xfrm>
          <a:prstGeom prst="rect">
            <a:avLst/>
          </a:prstGeom>
        </p:spPr>
        <p:txBody>
          <a:bodyPr vert="horz" wrap="none" lIns="91440" tIns="91440" rIns="91440" bIns="91440" rtlCol="0">
            <a:normAutofit/>
          </a:bodyPr>
          <a:lstStyle/>
          <a:p>
            <a:r>
              <a:rPr lang="en-US" dirty="0" smtClean="0">
                <a:solidFill>
                  <a:schemeClr val="accent1"/>
                </a:solidFill>
              </a:rPr>
              <a:t>Load Balancer</a:t>
            </a:r>
          </a:p>
        </p:txBody>
      </p:sp>
      <p:cxnSp>
        <p:nvCxnSpPr>
          <p:cNvPr id="14" name="Straight Arrow Connector 13"/>
          <p:cNvCxnSpPr>
            <a:stCxn id="12" idx="1"/>
          </p:cNvCxnSpPr>
          <p:nvPr/>
        </p:nvCxnSpPr>
        <p:spPr>
          <a:xfrm flipH="1">
            <a:off x="4006981" y="912164"/>
            <a:ext cx="8031849" cy="5365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a:stCxn id="12" idx="1"/>
          </p:cNvCxnSpPr>
          <p:nvPr/>
        </p:nvCxnSpPr>
        <p:spPr>
          <a:xfrm flipH="1">
            <a:off x="7513089" y="912164"/>
            <a:ext cx="4525741" cy="160970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8" name="Straight Arrow Connector 17"/>
          <p:cNvCxnSpPr>
            <a:stCxn id="12" idx="1"/>
            <a:endCxn id="11" idx="0"/>
          </p:cNvCxnSpPr>
          <p:nvPr/>
        </p:nvCxnSpPr>
        <p:spPr>
          <a:xfrm flipH="1">
            <a:off x="10429234" y="912164"/>
            <a:ext cx="1609596" cy="3675858"/>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15" name="TextBox 14"/>
          <p:cNvSpPr txBox="1"/>
          <p:nvPr/>
        </p:nvSpPr>
        <p:spPr bwMode="white">
          <a:xfrm>
            <a:off x="980195" y="5269450"/>
            <a:ext cx="3023125" cy="679652"/>
          </a:xfrm>
          <a:prstGeom prst="rect">
            <a:avLst/>
          </a:prstGeom>
        </p:spPr>
        <p:txBody>
          <a:bodyPr vert="horz" wrap="none" lIns="91440" tIns="91440" rIns="91440" bIns="91440" rtlCol="0">
            <a:normAutofit/>
          </a:bodyPr>
          <a:lstStyle/>
          <a:p>
            <a:r>
              <a:rPr lang="en-US" dirty="0" smtClean="0">
                <a:solidFill>
                  <a:schemeClr val="accent1"/>
                </a:solidFill>
              </a:rPr>
              <a:t>Production environment </a:t>
            </a:r>
            <a:endParaRPr lang="en-US" dirty="0">
              <a:solidFill>
                <a:schemeClr val="accent1"/>
              </a:solidFill>
            </a:endParaRPr>
          </a:p>
        </p:txBody>
      </p:sp>
      <p:sp>
        <p:nvSpPr>
          <p:cNvPr id="17" name="TextBox 16"/>
          <p:cNvSpPr txBox="1"/>
          <p:nvPr/>
        </p:nvSpPr>
        <p:spPr bwMode="white">
          <a:xfrm>
            <a:off x="3539883" y="6718201"/>
            <a:ext cx="3023125" cy="679652"/>
          </a:xfrm>
          <a:prstGeom prst="rect">
            <a:avLst/>
          </a:prstGeom>
        </p:spPr>
        <p:txBody>
          <a:bodyPr vert="horz" wrap="none" lIns="91440" tIns="91440" rIns="91440" bIns="91440" rtlCol="0">
            <a:normAutofit/>
          </a:bodyPr>
          <a:lstStyle/>
          <a:p>
            <a:r>
              <a:rPr lang="en-US" dirty="0" smtClean="0">
                <a:solidFill>
                  <a:schemeClr val="accent1"/>
                </a:solidFill>
              </a:rPr>
              <a:t>Acceptance  environment </a:t>
            </a:r>
          </a:p>
        </p:txBody>
      </p:sp>
      <p:cxnSp>
        <p:nvCxnSpPr>
          <p:cNvPr id="19" name="Straight Arrow Connector 18"/>
          <p:cNvCxnSpPr/>
          <p:nvPr/>
        </p:nvCxnSpPr>
        <p:spPr>
          <a:xfrm flipV="1">
            <a:off x="2599373" y="3949335"/>
            <a:ext cx="634961" cy="1270139"/>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0" name="Straight Arrow Connector 19"/>
          <p:cNvCxnSpPr/>
          <p:nvPr/>
        </p:nvCxnSpPr>
        <p:spPr>
          <a:xfrm flipV="1">
            <a:off x="2619215" y="4465328"/>
            <a:ext cx="1924726" cy="734300"/>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2" name="Straight Arrow Connector 21"/>
          <p:cNvCxnSpPr/>
          <p:nvPr/>
        </p:nvCxnSpPr>
        <p:spPr>
          <a:xfrm flipV="1">
            <a:off x="5728153" y="6132384"/>
            <a:ext cx="2486658" cy="688241"/>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36121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Separating Environments</a:t>
            </a:r>
            <a:endParaRPr lang="en-US" dirty="0"/>
          </a:p>
        </p:txBody>
      </p:sp>
      <p:sp>
        <p:nvSpPr>
          <p:cNvPr id="3" name="Subtitle 2"/>
          <p:cNvSpPr>
            <a:spLocks noGrp="1"/>
          </p:cNvSpPr>
          <p:nvPr>
            <p:ph type="body" sz="quarter" idx="10"/>
          </p:nvPr>
        </p:nvSpPr>
        <p:spPr/>
        <p:txBody>
          <a:bodyPr/>
          <a:lstStyle/>
          <a:p>
            <a:pPr marL="609585" indent="-609585">
              <a:lnSpc>
                <a:spcPct val="120000"/>
              </a:lnSpc>
              <a:buFont typeface="Wingdings" charset="2"/>
              <a:buChar char="q"/>
            </a:pPr>
            <a:r>
              <a:rPr lang="en-US" dirty="0" smtClean="0"/>
              <a:t>Use Search to separate out the environments</a:t>
            </a: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1243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Balancing Nodes</a:t>
            </a:r>
            <a:endParaRPr lang="en-US" dirty="0"/>
          </a:p>
        </p:txBody>
      </p:sp>
      <p:sp>
        <p:nvSpPr>
          <p:cNvPr id="3" name="Subtitle 2"/>
          <p:cNvSpPr>
            <a:spLocks noGrp="1"/>
          </p:cNvSpPr>
          <p:nvPr>
            <p:ph type="subTitle" idx="1"/>
          </p:nvPr>
        </p:nvSpPr>
        <p:spPr>
          <a:xfrm>
            <a:off x="3013753" y="3505071"/>
            <a:ext cx="10974132" cy="3453290"/>
          </a:xfrm>
        </p:spPr>
        <p:txBody>
          <a:bodyPr/>
          <a:lstStyle/>
          <a:p>
            <a:endParaRPr lang="en-US" dirty="0" smtClean="0"/>
          </a:p>
          <a:p>
            <a:r>
              <a:rPr lang="en-US" dirty="0" smtClean="0"/>
              <a:t>Which cookbook handles balancing the requests between web nodes?</a:t>
            </a:r>
            <a:endParaRPr lang="en-US" dirty="0"/>
          </a:p>
          <a:p>
            <a:endParaRPr lang="en-US" dirty="0" smtClean="0"/>
          </a:p>
          <a:p>
            <a:r>
              <a:rPr lang="en-US" dirty="0" smtClean="0"/>
              <a:t>Which </a:t>
            </a:r>
            <a:r>
              <a:rPr lang="en-US" dirty="0"/>
              <a:t>recipe within that cookbook sets up the request balancing between the two nodes?</a:t>
            </a:r>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84372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Criteria</a:t>
            </a:r>
          </a:p>
        </p:txBody>
      </p:sp>
      <p:sp>
        <p:nvSpPr>
          <p:cNvPr id="3" name="Content Placeholder 2"/>
          <p:cNvSpPr>
            <a:spLocks noGrp="1"/>
          </p:cNvSpPr>
          <p:nvPr>
            <p:ph sz="quarter" idx="10"/>
          </p:nvPr>
        </p:nvSpPr>
        <p:spPr/>
        <p:txBody>
          <a:bodyPr>
            <a:normAutofit/>
          </a:bodyPr>
          <a:lstStyle/>
          <a:p>
            <a:r>
              <a:rPr lang="en-US" sz="2000" dirty="0"/>
              <a:t>#</a:t>
            </a:r>
          </a:p>
          <a:p>
            <a:r>
              <a:rPr lang="en-US" sz="2000" dirty="0"/>
              <a:t># Cookbook Name:: myhaproxy</a:t>
            </a:r>
          </a:p>
          <a:p>
            <a:r>
              <a:rPr lang="en-US" sz="2000" dirty="0"/>
              <a:t># Recipe:: default</a:t>
            </a:r>
          </a:p>
          <a:p>
            <a:r>
              <a:rPr lang="en-US" sz="2000" dirty="0"/>
              <a:t>#</a:t>
            </a:r>
          </a:p>
          <a:p>
            <a:r>
              <a:rPr lang="en-US" sz="2000" dirty="0"/>
              <a:t># Copyright (c) </a:t>
            </a:r>
            <a:r>
              <a:rPr lang="en-US" sz="2000" dirty="0" smtClean="0"/>
              <a:t>2015 </a:t>
            </a:r>
            <a:r>
              <a:rPr lang="en-US" sz="2000" dirty="0"/>
              <a:t>The Authors, All Rights Reserved.</a:t>
            </a:r>
          </a:p>
          <a:p>
            <a:endParaRPr lang="en-US" sz="2000" dirty="0"/>
          </a:p>
          <a:p>
            <a:r>
              <a:rPr lang="en-US" sz="2000" dirty="0"/>
              <a:t>webservers = search('node', '</a:t>
            </a:r>
            <a:r>
              <a:rPr lang="en-US" sz="2000" dirty="0" err="1"/>
              <a:t>recipes:apache</a:t>
            </a:r>
            <a:r>
              <a:rPr lang="en-US" sz="2000" dirty="0"/>
              <a:t>\:\:default')</a:t>
            </a:r>
          </a:p>
          <a:p>
            <a:endParaRPr lang="en-US" sz="2000" dirty="0"/>
          </a:p>
          <a:p>
            <a:r>
              <a:rPr lang="en-US" sz="2000" dirty="0"/>
              <a:t>template '/</a:t>
            </a:r>
            <a:r>
              <a:rPr lang="en-US" sz="2000" dirty="0" err="1"/>
              <a:t>etc</a:t>
            </a:r>
            <a:r>
              <a:rPr lang="en-US" sz="2000" dirty="0"/>
              <a:t>/</a:t>
            </a:r>
            <a:r>
              <a:rPr lang="en-US" sz="2000" dirty="0" err="1"/>
              <a:t>haproxy</a:t>
            </a:r>
            <a:r>
              <a:rPr lang="en-US" sz="2000" dirty="0"/>
              <a:t>/</a:t>
            </a:r>
            <a:r>
              <a:rPr lang="en-US" sz="2000" dirty="0" err="1"/>
              <a:t>haproxy.cfg</a:t>
            </a:r>
            <a:r>
              <a:rPr lang="en-US" sz="2000" dirty="0"/>
              <a:t>' </a:t>
            </a:r>
            <a:r>
              <a:rPr lang="en-US" sz="2000" dirty="0" smtClean="0"/>
              <a:t>do</a:t>
            </a:r>
            <a:endParaRPr lang="en-US" sz="2000" dirty="0"/>
          </a:p>
          <a:p>
            <a:r>
              <a:rPr lang="en-US" sz="2000" dirty="0"/>
              <a:t>#...</a:t>
            </a:r>
          </a:p>
          <a:p>
            <a:endParaRPr lang="en-US" sz="20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a:t>
            </a:r>
            <a:r>
              <a:rPr lang="en-US" dirty="0" err="1" smtClean="0"/>
              <a:t>haproxy</a:t>
            </a:r>
            <a:r>
              <a:rPr lang="en-US" dirty="0" smtClean="0"/>
              <a:t>/recipes/</a:t>
            </a:r>
            <a:r>
              <a:rPr lang="en-US" dirty="0" err="1" smtClean="0"/>
              <a:t>default.rb</a:t>
            </a:r>
            <a:endParaRPr lang="en-US" dirty="0"/>
          </a:p>
        </p:txBody>
      </p:sp>
      <p:sp>
        <p:nvSpPr>
          <p:cNvPr id="6" name="Text Placeholder 5"/>
          <p:cNvSpPr>
            <a:spLocks noGrp="1"/>
          </p:cNvSpPr>
          <p:nvPr>
            <p:ph type="body" sz="quarter" idx="13"/>
          </p:nvPr>
        </p:nvSpPr>
        <p:spPr>
          <a:xfrm>
            <a:off x="1135042" y="4479736"/>
            <a:ext cx="14404273" cy="626533"/>
          </a:xfrm>
          <a:solidFill>
            <a:schemeClr val="accent1">
              <a:alpha val="25000"/>
            </a:schemeClr>
          </a:solidFill>
          <a:ln>
            <a:noFill/>
          </a:ln>
        </p:spPr>
        <p:txBody>
          <a:bodyPr/>
          <a:lstStyle/>
          <a:p>
            <a:r>
              <a:rPr lang="en-US" dirty="0">
                <a:solidFill>
                  <a:schemeClr val="tx1"/>
                </a:solidFill>
              </a:rPr>
              <a:t>-</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236805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Modify the myhaproxy default.rb</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sz="2000" dirty="0"/>
              <a:t>#</a:t>
            </a:r>
          </a:p>
          <a:p>
            <a:r>
              <a:rPr lang="en-US" sz="2000" dirty="0"/>
              <a:t># Cookbook Name:: </a:t>
            </a:r>
            <a:r>
              <a:rPr lang="en-US" sz="2000" dirty="0" err="1"/>
              <a:t>myhaproxy</a:t>
            </a:r>
            <a:endParaRPr lang="en-US" sz="2000" dirty="0"/>
          </a:p>
          <a:p>
            <a:r>
              <a:rPr lang="en-US" sz="2000" dirty="0"/>
              <a:t># Recipe:: default</a:t>
            </a:r>
          </a:p>
          <a:p>
            <a:r>
              <a:rPr lang="en-US" sz="2000" dirty="0"/>
              <a:t>#</a:t>
            </a:r>
          </a:p>
          <a:p>
            <a:r>
              <a:rPr lang="en-US" sz="2000" dirty="0"/>
              <a:t># Copyright (c) 2015 The Authors, All Rights Reserved.</a:t>
            </a:r>
          </a:p>
          <a:p>
            <a:endParaRPr lang="en-US" sz="2000" dirty="0"/>
          </a:p>
          <a:p>
            <a:r>
              <a:rPr lang="en-US" sz="2000" dirty="0"/>
              <a:t>webservers = search('node', </a:t>
            </a:r>
            <a:r>
              <a:rPr lang="en-US" sz="2000" dirty="0" smtClean="0"/>
              <a:t>"</a:t>
            </a:r>
            <a:r>
              <a:rPr lang="en-US" sz="2000" dirty="0" err="1" smtClean="0"/>
              <a:t>role:web</a:t>
            </a:r>
            <a:r>
              <a:rPr lang="en-US" sz="2000" dirty="0" smtClean="0"/>
              <a:t> </a:t>
            </a:r>
            <a:r>
              <a:rPr lang="en-US" sz="2000" dirty="0"/>
              <a:t>AND </a:t>
            </a:r>
            <a:r>
              <a:rPr lang="en-US" sz="2000" dirty="0" err="1"/>
              <a:t>chef_environment</a:t>
            </a:r>
            <a:r>
              <a:rPr lang="en-US" sz="2000" dirty="0"/>
              <a:t>:#{</a:t>
            </a:r>
            <a:r>
              <a:rPr lang="en-US" sz="2000" dirty="0" err="1"/>
              <a:t>node.chef_environment</a:t>
            </a:r>
            <a:r>
              <a:rPr lang="en-US" sz="2000" dirty="0" smtClean="0"/>
              <a:t>}")</a:t>
            </a:r>
            <a:endParaRPr lang="en-US" sz="2000" dirty="0"/>
          </a:p>
          <a:p>
            <a:endParaRPr lang="en-US" sz="2000" dirty="0"/>
          </a:p>
          <a:p>
            <a:r>
              <a:rPr lang="en-US" sz="2000" dirty="0"/>
              <a:t>template '/</a:t>
            </a:r>
            <a:r>
              <a:rPr lang="en-US" sz="2000" dirty="0" err="1"/>
              <a:t>etc</a:t>
            </a:r>
            <a:r>
              <a:rPr lang="en-US" sz="2000" dirty="0"/>
              <a:t>/</a:t>
            </a:r>
            <a:r>
              <a:rPr lang="en-US" sz="2000" dirty="0" err="1"/>
              <a:t>haproxy</a:t>
            </a:r>
            <a:r>
              <a:rPr lang="en-US" sz="2000" dirty="0"/>
              <a:t>/</a:t>
            </a:r>
            <a:r>
              <a:rPr lang="en-US" sz="2000" dirty="0" err="1"/>
              <a:t>haproxy.cfg</a:t>
            </a:r>
            <a:r>
              <a:rPr lang="en-US" sz="2000" dirty="0"/>
              <a:t>' do</a:t>
            </a:r>
          </a:p>
          <a:p>
            <a:r>
              <a:rPr lang="en-US" sz="2000" dirty="0"/>
              <a:t>#...</a:t>
            </a:r>
          </a:p>
          <a:p>
            <a:endParaRPr lang="en-US" sz="20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a:t>
            </a:r>
            <a:r>
              <a:rPr lang="en-US" dirty="0" err="1" smtClean="0"/>
              <a:t>haproxy</a:t>
            </a:r>
            <a:r>
              <a:rPr lang="en-US" dirty="0" smtClean="0"/>
              <a:t>/recipes/</a:t>
            </a:r>
            <a:r>
              <a:rPr lang="en-US" dirty="0" err="1" smtClean="0"/>
              <a:t>default.rb</a:t>
            </a:r>
            <a:endParaRPr lang="en-US" dirty="0"/>
          </a:p>
        </p:txBody>
      </p:sp>
      <p:sp>
        <p:nvSpPr>
          <p:cNvPr id="6" name="Text Placeholder 5"/>
          <p:cNvSpPr>
            <a:spLocks noGrp="1"/>
          </p:cNvSpPr>
          <p:nvPr>
            <p:ph type="body" sz="quarter" idx="13"/>
          </p:nvPr>
        </p:nvSpPr>
        <p:spPr>
          <a:xfrm>
            <a:off x="1135042" y="4489807"/>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1938351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12921"/>
            <a:ext cx="14423693" cy="3170843"/>
          </a:xfrm>
        </p:spPr>
        <p:txBody>
          <a:bodyPr/>
          <a:lstStyle/>
          <a:p>
            <a:r>
              <a:rPr lang="en-US" dirty="0"/>
              <a:t>Resolving cookbook dependencies...</a:t>
            </a:r>
          </a:p>
          <a:p>
            <a:r>
              <a:rPr lang="en-US" dirty="0"/>
              <a:t>Fetching 'apache' from source at ../apache</a:t>
            </a:r>
          </a:p>
          <a:p>
            <a:r>
              <a:rPr lang="en-US" dirty="0"/>
              <a:t>Fetching '</a:t>
            </a:r>
            <a:r>
              <a:rPr lang="en-US" dirty="0" err="1"/>
              <a:t>haproxy</a:t>
            </a:r>
            <a:r>
              <a:rPr lang="en-US" dirty="0"/>
              <a:t>' from source at .</a:t>
            </a:r>
          </a:p>
          <a:p>
            <a:r>
              <a:rPr lang="en-US" dirty="0"/>
              <a:t>Using apache (0.3.1) from source at ../apache</a:t>
            </a:r>
          </a:p>
          <a:p>
            <a:r>
              <a:rPr lang="en-US" dirty="0"/>
              <a:t>Using apache2 (3.1.0)</a:t>
            </a:r>
          </a:p>
          <a:p>
            <a:r>
              <a:rPr lang="en-US" dirty="0"/>
              <a:t>Using </a:t>
            </a:r>
            <a:r>
              <a:rPr lang="en-US" dirty="0" err="1"/>
              <a:t>haproxy</a:t>
            </a:r>
            <a:r>
              <a:rPr lang="en-US" dirty="0"/>
              <a:t> </a:t>
            </a:r>
            <a:r>
              <a:rPr lang="en-US" dirty="0" smtClean="0"/>
              <a:t>(</a:t>
            </a:r>
            <a:r>
              <a:rPr lang="en-US" dirty="0"/>
              <a:t>0</a:t>
            </a:r>
            <a:r>
              <a:rPr lang="en-US" dirty="0" smtClean="0"/>
              <a:t>.3.0</a:t>
            </a:r>
            <a:r>
              <a:rPr lang="en-US" dirty="0"/>
              <a:t>) from source at .</a:t>
            </a:r>
          </a:p>
        </p:txBody>
      </p:sp>
      <p:sp>
        <p:nvSpPr>
          <p:cNvPr id="3" name="Title 2"/>
          <p:cNvSpPr>
            <a:spLocks noGrp="1"/>
          </p:cNvSpPr>
          <p:nvPr>
            <p:ph type="title"/>
          </p:nvPr>
        </p:nvSpPr>
        <p:spPr/>
        <p:txBody>
          <a:bodyPr/>
          <a:lstStyle/>
          <a:p>
            <a:r>
              <a:rPr lang="en-US" dirty="0" smtClean="0"/>
              <a:t>Lab: Run 'berks install'</a:t>
            </a:r>
            <a:endParaRPr lang="en-US" dirty="0"/>
          </a:p>
        </p:txBody>
      </p:sp>
      <p:sp>
        <p:nvSpPr>
          <p:cNvPr id="4" name="Text Placeholder 3"/>
          <p:cNvSpPr>
            <a:spLocks noGrp="1"/>
          </p:cNvSpPr>
          <p:nvPr>
            <p:ph type="body" sz="quarter" idx="11"/>
          </p:nvPr>
        </p:nvSpPr>
        <p:spPr>
          <a:xfrm>
            <a:off x="1121104" y="1337148"/>
            <a:ext cx="14422528" cy="1286781"/>
          </a:xfrm>
        </p:spPr>
        <p:txBody>
          <a:bodyPr/>
          <a:lstStyle/>
          <a:p>
            <a:endParaRPr lang="en-US" dirty="0" smtClean="0"/>
          </a:p>
          <a:p>
            <a:r>
              <a:rPr lang="en-US" dirty="0" smtClean="0"/>
              <a:t>$ </a:t>
            </a:r>
            <a:r>
              <a:rPr lang="en-US" dirty="0"/>
              <a:t>cd </a:t>
            </a:r>
            <a:r>
              <a:rPr lang="en-US" dirty="0" smtClean="0"/>
              <a:t>cookbooks/</a:t>
            </a:r>
            <a:r>
              <a:rPr lang="en-US" dirty="0" err="1" smtClean="0"/>
              <a:t>haproxy</a:t>
            </a:r>
            <a:endParaRPr lang="en-US" dirty="0" smtClean="0"/>
          </a:p>
          <a:p>
            <a:r>
              <a:rPr lang="en-US" dirty="0" smtClean="0"/>
              <a:t>$ berks install</a:t>
            </a:r>
          </a:p>
          <a:p>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
        <p:nvSpPr>
          <p:cNvPr id="9" name="Content Placeholder 1"/>
          <p:cNvSpPr txBox="1">
            <a:spLocks/>
          </p:cNvSpPr>
          <p:nvPr/>
        </p:nvSpPr>
        <p:spPr bwMode="white">
          <a:xfrm>
            <a:off x="1121104" y="7010620"/>
            <a:ext cx="14423693" cy="1205030"/>
          </a:xfrm>
          <a:prstGeom prst="rect">
            <a:avLst/>
          </a:prstGeom>
          <a:solidFill>
            <a:schemeClr val="tx2"/>
          </a:solidFill>
          <a:ln w="12700">
            <a:solidFill>
              <a:schemeClr val="tx2"/>
            </a:solidFill>
            <a:prstDash val="dash"/>
          </a:ln>
        </p:spPr>
        <p:txBody>
          <a:bodyPr vert="horz" wrap="square" lIns="91440" tIns="45720" rIns="91440" bIns="45720" rtlCol="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kern="1200" baseline="0">
                <a:solidFill>
                  <a:srgbClr val="FFFFFF"/>
                </a:solidFill>
                <a:latin typeface="Courier New" panose="02070309020205020404" pitchFamily="49" charset="0"/>
                <a:ea typeface="+mn-ea"/>
                <a:cs typeface="Courier New" panose="02070309020205020404" pitchFamily="49" charset="0"/>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smtClean="0"/>
              <a:t>Skipping apache (0.3.1) (frozen)</a:t>
            </a:r>
          </a:p>
          <a:p>
            <a:r>
              <a:rPr lang="en-US" dirty="0" smtClean="0"/>
              <a:t>Uploaded </a:t>
            </a:r>
            <a:r>
              <a:rPr lang="en-US" dirty="0" err="1" smtClean="0"/>
              <a:t>haproxy</a:t>
            </a:r>
            <a:r>
              <a:rPr lang="en-US" dirty="0" smtClean="0"/>
              <a:t> (0.3.0) to: 'https://api.chef.io:443/organizations/ORGNAME'</a:t>
            </a:r>
          </a:p>
        </p:txBody>
      </p:sp>
      <p:sp>
        <p:nvSpPr>
          <p:cNvPr id="10" name="Text Placeholder 3"/>
          <p:cNvSpPr txBox="1">
            <a:spLocks/>
          </p:cNvSpPr>
          <p:nvPr/>
        </p:nvSpPr>
        <p:spPr bwMode="white">
          <a:xfrm>
            <a:off x="1121104" y="6031806"/>
            <a:ext cx="14422528" cy="729785"/>
          </a:xfrm>
          <a:prstGeom prst="rect">
            <a:avLst/>
          </a:prstGeom>
          <a:solidFill>
            <a:schemeClr val="tx2">
              <a:lumMod val="95000"/>
              <a:lumOff val="5000"/>
            </a:schemeClr>
          </a:solidFill>
        </p:spPr>
        <p:txBody>
          <a:bodyPr vert="horz" wrap="square" lIns="91440" tIns="0" rIns="0" bIns="0" rtlCol="0" anchor="ctr" anchorCtr="0">
            <a:noAutofit/>
          </a:bodyPr>
          <a:lstStyle>
            <a:lvl1pPr marL="0" indent="0" algn="l" defTabSz="1219120" rtl="0" eaLnBrk="1" latinLnBrk="0" hangingPunct="1">
              <a:lnSpc>
                <a:spcPct val="100000"/>
              </a:lnSpc>
              <a:spcBef>
                <a:spcPts val="800"/>
              </a:spcBef>
              <a:buSzPct val="90000"/>
              <a:buFont typeface="Arial" pitchFamily="34" charset="0"/>
              <a:buNone/>
              <a:defRPr sz="3733" kern="1200" baseline="0">
                <a:solidFill>
                  <a:schemeClr val="bg1"/>
                </a:solidFill>
                <a:latin typeface="Courier New" panose="02070309020205020404" pitchFamily="49" charset="0"/>
                <a:ea typeface="+mn-ea"/>
                <a:cs typeface="Courier New" panose="02070309020205020404" pitchFamily="49" charset="0"/>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smtClean="0"/>
              <a:t>$ berks upload</a:t>
            </a:r>
            <a:endParaRPr lang="en-US" dirty="0"/>
          </a:p>
        </p:txBody>
      </p:sp>
    </p:spTree>
    <p:extLst>
      <p:ext uri="{BB962C8B-B14F-4D97-AF65-F5344CB8AC3E}">
        <p14:creationId xmlns:p14="http://schemas.microsoft.com/office/powerpoint/2010/main" val="336001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99583"/>
            <a:ext cx="14423693" cy="5165468"/>
          </a:xfrm>
        </p:spPr>
        <p:txBody>
          <a:bodyPr/>
          <a:lstStyle/>
          <a:p>
            <a:r>
              <a:rPr lang="en-US" sz="1800" dirty="0" smtClean="0"/>
              <a:t>...</a:t>
            </a:r>
            <a:endParaRPr lang="en-US" sz="1800" dirty="0"/>
          </a:p>
          <a:p>
            <a:r>
              <a:rPr lang="en-US" sz="1800" dirty="0"/>
              <a:t>ec2-54-88-169-195.compute-1.amazonaws.com   * directory[/</a:t>
            </a:r>
            <a:r>
              <a:rPr lang="en-US" sz="1800" dirty="0" err="1"/>
              <a:t>var</a:t>
            </a:r>
            <a:r>
              <a:rPr lang="en-US" sz="1800" dirty="0"/>
              <a:t>/log/chef] action create (up to date)</a:t>
            </a:r>
          </a:p>
          <a:p>
            <a:r>
              <a:rPr lang="en-US" sz="1800" dirty="0"/>
              <a:t>ec2-54-88-169-195.compute-1.amazonaws.com   * directory[/</a:t>
            </a:r>
            <a:r>
              <a:rPr lang="en-US" sz="1800" dirty="0" err="1"/>
              <a:t>etc</a:t>
            </a:r>
            <a:r>
              <a:rPr lang="en-US" sz="1800" dirty="0"/>
              <a:t>/chef] action create (up to date)</a:t>
            </a:r>
          </a:p>
          <a:p>
            <a:r>
              <a:rPr lang="en-US" sz="1800" dirty="0"/>
              <a:t>ec2-54-88-169-195.compute-1.amazonaws.com   * template[/</a:t>
            </a:r>
            <a:r>
              <a:rPr lang="en-US" sz="1800" dirty="0" err="1"/>
              <a:t>etc</a:t>
            </a:r>
            <a:r>
              <a:rPr lang="en-US" sz="1800" dirty="0"/>
              <a:t>/</a:t>
            </a:r>
            <a:r>
              <a:rPr lang="en-US" sz="1800" dirty="0" err="1"/>
              <a:t>init.d</a:t>
            </a:r>
            <a:r>
              <a:rPr lang="en-US" sz="1800" dirty="0"/>
              <a:t>/chef-client] action create (up to date)</a:t>
            </a:r>
          </a:p>
          <a:p>
            <a:r>
              <a:rPr lang="en-US" sz="1800" dirty="0"/>
              <a:t>ec2-54-88-169-195.compute-1.amazonaws.com   * template[/</a:t>
            </a:r>
            <a:r>
              <a:rPr lang="en-US" sz="1800" dirty="0" err="1"/>
              <a:t>etc</a:t>
            </a:r>
            <a:r>
              <a:rPr lang="en-US" sz="1800" dirty="0"/>
              <a:t>/</a:t>
            </a:r>
            <a:r>
              <a:rPr lang="en-US" sz="1800" dirty="0" err="1"/>
              <a:t>sysconfig</a:t>
            </a:r>
            <a:r>
              <a:rPr lang="en-US" sz="1800" dirty="0"/>
              <a:t>/chef-client] action create (up to date)</a:t>
            </a:r>
          </a:p>
          <a:p>
            <a:r>
              <a:rPr lang="en-US" sz="1800" dirty="0"/>
              <a:t>ec2-54-88-169-195.compute-1.amazonaws.com   * service[chef-client] action enable (up to date)</a:t>
            </a:r>
          </a:p>
          <a:p>
            <a:r>
              <a:rPr lang="en-US" sz="1800" dirty="0"/>
              <a:t>ec2-54-88-169-195.compute-1.amazonaws.com   * service[chef-client] action start (up to date)</a:t>
            </a:r>
          </a:p>
          <a:p>
            <a:r>
              <a:rPr lang="en-US" sz="1800" dirty="0"/>
              <a:t>ec2-54-88-169-195.compute-1.amazonaws.com</a:t>
            </a:r>
          </a:p>
          <a:p>
            <a:r>
              <a:rPr lang="en-US" sz="1800" dirty="0"/>
              <a:t>ec2-54-88-169-195.compute-1.amazonaws.com Running handlers:</a:t>
            </a:r>
          </a:p>
          <a:p>
            <a:r>
              <a:rPr lang="en-US" sz="1800" dirty="0"/>
              <a:t>ec2-54-88-169-195.compute-1.amazonaws.com Running handlers complete</a:t>
            </a:r>
          </a:p>
          <a:p>
            <a:r>
              <a:rPr lang="en-US" sz="1800" dirty="0"/>
              <a:t>ec2-54-88-169-195.compute-1.amazonaws.com Chef Client finished, 0/13 resources updated in 28.735845396 seconds</a:t>
            </a:r>
          </a:p>
        </p:txBody>
      </p:sp>
      <p:sp>
        <p:nvSpPr>
          <p:cNvPr id="3" name="Title 2"/>
          <p:cNvSpPr>
            <a:spLocks noGrp="1"/>
          </p:cNvSpPr>
          <p:nvPr>
            <p:ph type="title"/>
          </p:nvPr>
        </p:nvSpPr>
        <p:spPr>
          <a:xfrm>
            <a:off x="583660" y="233464"/>
            <a:ext cx="14961140" cy="898913"/>
          </a:xfrm>
        </p:spPr>
        <p:txBody>
          <a:bodyPr/>
          <a:lstStyle/>
          <a:p>
            <a:r>
              <a:rPr lang="en-US" dirty="0" smtClean="0"/>
              <a:t>Lab: Run chef-client on all nodes</a:t>
            </a:r>
            <a:endParaRPr lang="en-US" dirty="0"/>
          </a:p>
        </p:txBody>
      </p:sp>
      <p:sp>
        <p:nvSpPr>
          <p:cNvPr id="4" name="Text Placeholder 3"/>
          <p:cNvSpPr>
            <a:spLocks noGrp="1"/>
          </p:cNvSpPr>
          <p:nvPr>
            <p:ph type="body" sz="quarter" idx="11"/>
          </p:nvPr>
        </p:nvSpPr>
        <p:spPr>
          <a:xfrm>
            <a:off x="1121104" y="1337149"/>
            <a:ext cx="14422528" cy="1203039"/>
          </a:xfrm>
        </p:spPr>
        <p:txBody>
          <a:bodyPr/>
          <a:lstStyle/>
          <a:p>
            <a:r>
              <a:rPr lang="en-US" sz="3000" dirty="0" smtClean="0">
                <a:latin typeface="Courier New" panose="02070309020205020404" pitchFamily="49" charset="0"/>
                <a:cs typeface="Courier New" panose="02070309020205020404" pitchFamily="49" charset="0"/>
              </a:rPr>
              <a:t>$ knife </a:t>
            </a:r>
            <a:r>
              <a:rPr lang="en-US" sz="3000" dirty="0" err="1" smtClean="0">
                <a:latin typeface="Courier New" panose="02070309020205020404" pitchFamily="49" charset="0"/>
                <a:cs typeface="Courier New" panose="02070309020205020404" pitchFamily="49" charset="0"/>
              </a:rPr>
              <a:t>ssh</a:t>
            </a:r>
            <a:r>
              <a:rPr lang="en-US" sz="3000" dirty="0">
                <a:latin typeface="Courier New" panose="02070309020205020404" pitchFamily="49" charset="0"/>
                <a:cs typeface="Courier New" panose="02070309020205020404" pitchFamily="49" charset="0"/>
              </a:rPr>
              <a:t> </a:t>
            </a:r>
            <a:r>
              <a:rPr lang="en-US" sz="3000" dirty="0" smtClean="0">
                <a:latin typeface="Courier New" panose="02070309020205020404" pitchFamily="49" charset="0"/>
                <a:cs typeface="Courier New" panose="02070309020205020404" pitchFamily="49" charset="0"/>
              </a:rPr>
              <a:t>"</a:t>
            </a:r>
            <a:r>
              <a:rPr lang="en-US" sz="3200" dirty="0" smtClean="0">
                <a:latin typeface="Courier New"/>
                <a:cs typeface="Courier New"/>
              </a:rPr>
              <a:t>*:*</a:t>
            </a:r>
            <a:r>
              <a:rPr lang="en-US" sz="3000" dirty="0" smtClean="0">
                <a:latin typeface="Courier New" panose="02070309020205020404" pitchFamily="49" charset="0"/>
                <a:cs typeface="Courier New" panose="02070309020205020404" pitchFamily="49" charset="0"/>
              </a:rPr>
              <a:t>" -x USERNAME -P PASSWORD "sudo chef-client"</a:t>
            </a:r>
            <a:endParaRPr lang="en-US" sz="30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539579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38</a:t>
            </a:fld>
            <a:endParaRPr lang="en-US" dirty="0"/>
          </a:p>
        </p:txBody>
      </p:sp>
      <p:pic>
        <p:nvPicPr>
          <p:cNvPr id="7" name="Picture 6"/>
          <p:cNvPicPr>
            <a:picLocks noChangeAspect="1"/>
          </p:cNvPicPr>
          <p:nvPr/>
        </p:nvPicPr>
        <p:blipFill>
          <a:blip r:embed="rId2"/>
          <a:stretch>
            <a:fillRect/>
          </a:stretch>
        </p:blipFill>
        <p:spPr>
          <a:xfrm>
            <a:off x="945302" y="339826"/>
            <a:ext cx="6984933" cy="3554530"/>
          </a:xfrm>
          <a:prstGeom prst="rect">
            <a:avLst/>
          </a:prstGeom>
          <a:ln>
            <a:solidFill>
              <a:schemeClr val="tx1"/>
            </a:solidFill>
          </a:ln>
        </p:spPr>
      </p:pic>
      <p:pic>
        <p:nvPicPr>
          <p:cNvPr id="8" name="Picture 7"/>
          <p:cNvPicPr>
            <a:picLocks noChangeAspect="1"/>
          </p:cNvPicPr>
          <p:nvPr/>
        </p:nvPicPr>
        <p:blipFill>
          <a:blip r:embed="rId3"/>
          <a:stretch>
            <a:fillRect/>
          </a:stretch>
        </p:blipFill>
        <p:spPr>
          <a:xfrm>
            <a:off x="4572632" y="1846913"/>
            <a:ext cx="6984933" cy="3554530"/>
          </a:xfrm>
          <a:prstGeom prst="rect">
            <a:avLst/>
          </a:prstGeom>
          <a:ln>
            <a:solidFill>
              <a:schemeClr val="tx1"/>
            </a:solidFill>
          </a:ln>
        </p:spPr>
      </p:pic>
      <p:sp>
        <p:nvSpPr>
          <p:cNvPr id="9" name="Rectangle 8"/>
          <p:cNvSpPr/>
          <p:nvPr/>
        </p:nvSpPr>
        <p:spPr bwMode="auto">
          <a:xfrm>
            <a:off x="2253927" y="751194"/>
            <a:ext cx="1699389" cy="375597"/>
          </a:xfrm>
          <a:prstGeom prst="rect">
            <a:avLst/>
          </a:prstGeom>
          <a:noFill/>
          <a:ln w="38100">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0" name="Rectangle 9"/>
          <p:cNvSpPr/>
          <p:nvPr/>
        </p:nvSpPr>
        <p:spPr bwMode="auto">
          <a:xfrm>
            <a:off x="5787217" y="2280784"/>
            <a:ext cx="1699389" cy="375597"/>
          </a:xfrm>
          <a:prstGeom prst="rect">
            <a:avLst/>
          </a:prstGeom>
          <a:noFill/>
          <a:ln w="38100">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TextBox 11"/>
          <p:cNvSpPr txBox="1"/>
          <p:nvPr/>
        </p:nvSpPr>
        <p:spPr bwMode="white">
          <a:xfrm>
            <a:off x="12038830" y="572338"/>
            <a:ext cx="3023125" cy="679652"/>
          </a:xfrm>
          <a:prstGeom prst="rect">
            <a:avLst/>
          </a:prstGeom>
        </p:spPr>
        <p:txBody>
          <a:bodyPr vert="horz" wrap="none" lIns="91440" tIns="91440" rIns="91440" bIns="91440" rtlCol="0">
            <a:normAutofit/>
          </a:bodyPr>
          <a:lstStyle/>
          <a:p>
            <a:r>
              <a:rPr lang="en-US" dirty="0" smtClean="0">
                <a:solidFill>
                  <a:schemeClr val="accent1"/>
                </a:solidFill>
              </a:rPr>
              <a:t>Load Balancer</a:t>
            </a:r>
          </a:p>
        </p:txBody>
      </p:sp>
      <p:cxnSp>
        <p:nvCxnSpPr>
          <p:cNvPr id="14" name="Straight Arrow Connector 13"/>
          <p:cNvCxnSpPr>
            <a:stCxn id="12" idx="1"/>
          </p:cNvCxnSpPr>
          <p:nvPr/>
        </p:nvCxnSpPr>
        <p:spPr>
          <a:xfrm flipH="1">
            <a:off x="4006981" y="912164"/>
            <a:ext cx="8031849" cy="5365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a:stCxn id="12" idx="1"/>
          </p:cNvCxnSpPr>
          <p:nvPr/>
        </p:nvCxnSpPr>
        <p:spPr>
          <a:xfrm flipH="1">
            <a:off x="7513089" y="912164"/>
            <a:ext cx="4525741" cy="160970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15" name="TextBox 14"/>
          <p:cNvSpPr txBox="1"/>
          <p:nvPr/>
        </p:nvSpPr>
        <p:spPr bwMode="white">
          <a:xfrm>
            <a:off x="12191230" y="2084042"/>
            <a:ext cx="3023125" cy="679652"/>
          </a:xfrm>
          <a:prstGeom prst="rect">
            <a:avLst/>
          </a:prstGeom>
        </p:spPr>
        <p:txBody>
          <a:bodyPr vert="horz" wrap="none" lIns="91440" tIns="91440" rIns="91440" bIns="91440" rtlCol="0">
            <a:normAutofit/>
          </a:bodyPr>
          <a:lstStyle/>
          <a:p>
            <a:r>
              <a:rPr lang="en-US" dirty="0" smtClean="0">
                <a:solidFill>
                  <a:schemeClr val="accent1"/>
                </a:solidFill>
              </a:rPr>
              <a:t>Node4</a:t>
            </a:r>
          </a:p>
        </p:txBody>
      </p:sp>
      <p:pic>
        <p:nvPicPr>
          <p:cNvPr id="13" name="Picture 12"/>
          <p:cNvPicPr>
            <a:picLocks noChangeAspect="1"/>
          </p:cNvPicPr>
          <p:nvPr/>
        </p:nvPicPr>
        <p:blipFill>
          <a:blip r:embed="rId4"/>
          <a:stretch>
            <a:fillRect/>
          </a:stretch>
        </p:blipFill>
        <p:spPr>
          <a:xfrm>
            <a:off x="8392987" y="4274651"/>
            <a:ext cx="7134755" cy="3630772"/>
          </a:xfrm>
          <a:prstGeom prst="rect">
            <a:avLst/>
          </a:prstGeom>
          <a:ln>
            <a:solidFill>
              <a:schemeClr val="tx1"/>
            </a:solidFill>
          </a:ln>
        </p:spPr>
      </p:pic>
      <p:sp>
        <p:nvSpPr>
          <p:cNvPr id="11" name="Rectangle 10"/>
          <p:cNvSpPr/>
          <p:nvPr/>
        </p:nvSpPr>
        <p:spPr bwMode="auto">
          <a:xfrm>
            <a:off x="9955194" y="4695335"/>
            <a:ext cx="1699389" cy="375597"/>
          </a:xfrm>
          <a:prstGeom prst="rect">
            <a:avLst/>
          </a:prstGeom>
          <a:noFill/>
          <a:ln w="38100">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cxnSp>
        <p:nvCxnSpPr>
          <p:cNvPr id="18" name="Straight Arrow Connector 17"/>
          <p:cNvCxnSpPr>
            <a:stCxn id="15" idx="1"/>
            <a:endCxn id="11" idx="0"/>
          </p:cNvCxnSpPr>
          <p:nvPr/>
        </p:nvCxnSpPr>
        <p:spPr>
          <a:xfrm flipH="1">
            <a:off x="10804889" y="2423868"/>
            <a:ext cx="1386341" cy="227146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17" name="TextBox 16"/>
          <p:cNvSpPr txBox="1"/>
          <p:nvPr/>
        </p:nvSpPr>
        <p:spPr bwMode="white">
          <a:xfrm>
            <a:off x="980195" y="5269450"/>
            <a:ext cx="3023125" cy="679652"/>
          </a:xfrm>
          <a:prstGeom prst="rect">
            <a:avLst/>
          </a:prstGeom>
        </p:spPr>
        <p:txBody>
          <a:bodyPr vert="horz" wrap="none" lIns="91440" tIns="91440" rIns="91440" bIns="91440" rtlCol="0">
            <a:normAutofit/>
          </a:bodyPr>
          <a:lstStyle/>
          <a:p>
            <a:r>
              <a:rPr lang="en-US" dirty="0" smtClean="0">
                <a:solidFill>
                  <a:schemeClr val="accent1"/>
                </a:solidFill>
              </a:rPr>
              <a:t>Production environment </a:t>
            </a:r>
            <a:endParaRPr lang="en-US" dirty="0">
              <a:solidFill>
                <a:schemeClr val="accent1"/>
              </a:solidFill>
            </a:endParaRPr>
          </a:p>
        </p:txBody>
      </p:sp>
      <p:sp>
        <p:nvSpPr>
          <p:cNvPr id="19" name="TextBox 18"/>
          <p:cNvSpPr txBox="1"/>
          <p:nvPr/>
        </p:nvSpPr>
        <p:spPr bwMode="white">
          <a:xfrm>
            <a:off x="3539883" y="6718201"/>
            <a:ext cx="3023125" cy="679652"/>
          </a:xfrm>
          <a:prstGeom prst="rect">
            <a:avLst/>
          </a:prstGeom>
        </p:spPr>
        <p:txBody>
          <a:bodyPr vert="horz" wrap="none" lIns="91440" tIns="91440" rIns="91440" bIns="91440" rtlCol="0">
            <a:normAutofit/>
          </a:bodyPr>
          <a:lstStyle/>
          <a:p>
            <a:r>
              <a:rPr lang="en-US" dirty="0" smtClean="0">
                <a:solidFill>
                  <a:schemeClr val="accent1"/>
                </a:solidFill>
              </a:rPr>
              <a:t>Acceptance  environment </a:t>
            </a:r>
          </a:p>
        </p:txBody>
      </p:sp>
      <p:cxnSp>
        <p:nvCxnSpPr>
          <p:cNvPr id="20" name="Straight Arrow Connector 19"/>
          <p:cNvCxnSpPr/>
          <p:nvPr/>
        </p:nvCxnSpPr>
        <p:spPr>
          <a:xfrm flipV="1">
            <a:off x="2599373" y="3949335"/>
            <a:ext cx="634961" cy="1270139"/>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1" name="Straight Arrow Connector 20"/>
          <p:cNvCxnSpPr/>
          <p:nvPr/>
        </p:nvCxnSpPr>
        <p:spPr>
          <a:xfrm flipV="1">
            <a:off x="2619215" y="4465328"/>
            <a:ext cx="1924726" cy="734300"/>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2" name="Straight Arrow Connector 21"/>
          <p:cNvCxnSpPr/>
          <p:nvPr/>
        </p:nvCxnSpPr>
        <p:spPr>
          <a:xfrm flipV="1">
            <a:off x="5728153" y="6132384"/>
            <a:ext cx="2486658" cy="688241"/>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2180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Separate Environments</a:t>
            </a:r>
            <a:endParaRPr lang="en-US" dirty="0"/>
          </a:p>
        </p:txBody>
      </p:sp>
      <p:sp>
        <p:nvSpPr>
          <p:cNvPr id="3" name="Subtitle 2"/>
          <p:cNvSpPr>
            <a:spLocks noGrp="1"/>
          </p:cNvSpPr>
          <p:nvPr>
            <p:ph type="subTitle" idx="1"/>
          </p:nvPr>
        </p:nvSpPr>
        <p:spPr/>
        <p:txBody>
          <a:bodyPr/>
          <a:lstStyle/>
          <a:p>
            <a:pPr marL="571500" indent="-571500">
              <a:lnSpc>
                <a:spcPct val="120000"/>
              </a:lnSpc>
              <a:buFont typeface="Wingdings" charset="2"/>
              <a:buChar char="ü"/>
            </a:pPr>
            <a:r>
              <a:rPr lang="en-US" dirty="0" smtClean="0"/>
              <a:t>Use Search to separate out the environments</a:t>
            </a:r>
          </a:p>
        </p:txBody>
      </p:sp>
      <p:sp>
        <p:nvSpPr>
          <p:cNvPr id="4" name="Footer Placeholder 3"/>
          <p:cNvSpPr>
            <a:spLocks noGrp="1"/>
          </p:cNvSpPr>
          <p:nvPr>
            <p:ph type="ftr" sz="quarter" idx="12"/>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a:xfrm>
            <a:off x="0" y="8580438"/>
            <a:ext cx="3657600" cy="485775"/>
          </a:xfrm>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1712119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Environments</a:t>
            </a:r>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4</a:t>
            </a:fld>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
        <p:nvSpPr>
          <p:cNvPr id="11" name="TextBox 10"/>
          <p:cNvSpPr txBox="1"/>
          <p:nvPr/>
        </p:nvSpPr>
        <p:spPr bwMode="white">
          <a:xfrm>
            <a:off x="741990" y="3339362"/>
            <a:ext cx="6221300" cy="3867380"/>
          </a:xfrm>
          <a:prstGeom prst="rect">
            <a:avLst/>
          </a:prstGeom>
        </p:spPr>
        <p:txBody>
          <a:bodyPr vert="horz" wrap="square" lIns="91440" tIns="91440" rIns="91440" bIns="91440" rtlCol="0">
            <a:normAutofit/>
          </a:bodyPr>
          <a:lstStyle/>
          <a:p>
            <a:r>
              <a:rPr lang="en-US" sz="3600" dirty="0" smtClean="0"/>
              <a:t>Every organization or infrastructure starts with the _default environment.</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485" y="3542011"/>
            <a:ext cx="1636811" cy="1745180"/>
          </a:xfrm>
          <a:prstGeom prst="rect">
            <a:avLst/>
          </a:prstGeom>
        </p:spPr>
      </p:pic>
      <p:cxnSp>
        <p:nvCxnSpPr>
          <p:cNvPr id="15" name="Straight Connector 14"/>
          <p:cNvCxnSpPr/>
          <p:nvPr/>
        </p:nvCxnSpPr>
        <p:spPr>
          <a:xfrm flipH="1">
            <a:off x="9330808"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16" name="Straight Connector 15"/>
          <p:cNvCxnSpPr/>
          <p:nvPr/>
        </p:nvCxnSpPr>
        <p:spPr>
          <a:xfrm flipH="1" flipV="1">
            <a:off x="9330807"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graphicFrame>
        <p:nvGraphicFramePr>
          <p:cNvPr id="17" name="Table 16"/>
          <p:cNvGraphicFramePr>
            <a:graphicFrameLocks noGrp="1"/>
          </p:cNvGraphicFramePr>
          <p:nvPr>
            <p:extLst>
              <p:ext uri="{D42A27DB-BD31-4B8C-83A1-F6EECF244321}">
                <p14:modId xmlns:p14="http://schemas.microsoft.com/office/powerpoint/2010/main" val="781515343"/>
              </p:ext>
            </p:extLst>
          </p:nvPr>
        </p:nvGraphicFramePr>
        <p:xfrm>
          <a:off x="11407727" y="2562319"/>
          <a:ext cx="3332188" cy="3492779"/>
        </p:xfrm>
        <a:graphic>
          <a:graphicData uri="http://schemas.openxmlformats.org/drawingml/2006/table">
            <a:tbl>
              <a:tblPr firstRow="1" bandRow="1">
                <a:tableStyleId>{5940675A-B579-460E-94D1-54222C63F5DA}</a:tableStyleId>
              </a:tblPr>
              <a:tblGrid>
                <a:gridCol w="3332188"/>
              </a:tblGrid>
              <a:tr h="3492779">
                <a:tc>
                  <a:txBody>
                    <a:bodyPr/>
                    <a:lstStyle/>
                    <a:p>
                      <a:pPr algn="ctr"/>
                      <a:r>
                        <a:rPr lang="en-US" b="1" dirty="0" smtClean="0"/>
                        <a:t>Web Nodes</a:t>
                      </a:r>
                    </a:p>
                    <a:p>
                      <a:pPr algn="ctr"/>
                      <a:endParaRPr lang="en-US" dirty="0" smtClean="0"/>
                    </a:p>
                    <a:p>
                      <a:pPr algn="l"/>
                      <a:r>
                        <a:rPr lang="en-US" dirty="0" smtClean="0"/>
                        <a:t>Node 1 </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r>
            </a:tbl>
          </a:graphicData>
        </a:graphic>
      </p:graphicFrame>
      <p:sp>
        <p:nvSpPr>
          <p:cNvPr id="18" name="Right Brace 17"/>
          <p:cNvSpPr/>
          <p:nvPr/>
        </p:nvSpPr>
        <p:spPr>
          <a:xfrm>
            <a:off x="12528214" y="3400973"/>
            <a:ext cx="527955" cy="1750803"/>
          </a:xfrm>
          <a:prstGeom prst="rightBrace">
            <a:avLst/>
          </a:prstGeom>
          <a:ln w="635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
        <p:nvSpPr>
          <p:cNvPr id="20" name="TextBox 19"/>
          <p:cNvSpPr txBox="1"/>
          <p:nvPr/>
        </p:nvSpPr>
        <p:spPr bwMode="white">
          <a:xfrm>
            <a:off x="13170321" y="3929974"/>
            <a:ext cx="1569594" cy="442394"/>
          </a:xfrm>
          <a:prstGeom prst="rect">
            <a:avLst/>
          </a:prstGeom>
        </p:spPr>
        <p:txBody>
          <a:bodyPr vert="horz" wrap="square" lIns="91440" tIns="91440" rIns="91440" bIns="91440" rtlCol="0">
            <a:noAutofit/>
          </a:bodyPr>
          <a:lstStyle/>
          <a:p>
            <a:r>
              <a:rPr lang="en-US" sz="1800" dirty="0" smtClean="0"/>
              <a:t>_Default</a:t>
            </a:r>
          </a:p>
        </p:txBody>
      </p:sp>
    </p:spTree>
    <p:extLst>
      <p:ext uri="{BB962C8B-B14F-4D97-AF65-F5344CB8AC3E}">
        <p14:creationId xmlns:p14="http://schemas.microsoft.com/office/powerpoint/2010/main" val="137521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 Brief </a:t>
            </a:r>
            <a:r>
              <a:rPr lang="en-US" dirty="0"/>
              <a:t>R</a:t>
            </a:r>
            <a:r>
              <a:rPr lang="en-US" dirty="0" smtClean="0"/>
              <a:t>ecap</a:t>
            </a:r>
            <a:endParaRPr lang="en-US" dirty="0"/>
          </a:p>
        </p:txBody>
      </p:sp>
      <p:sp>
        <p:nvSpPr>
          <p:cNvPr id="3" name="Subtitle 2"/>
          <p:cNvSpPr>
            <a:spLocks noGrp="1"/>
          </p:cNvSpPr>
          <p:nvPr>
            <p:ph type="subTitle" idx="1"/>
          </p:nvPr>
        </p:nvSpPr>
        <p:spPr>
          <a:xfrm>
            <a:off x="3013752" y="3604461"/>
            <a:ext cx="12715883" cy="4338214"/>
          </a:xfrm>
        </p:spPr>
        <p:txBody>
          <a:bodyPr/>
          <a:lstStyle/>
          <a:p>
            <a:pPr>
              <a:spcAft>
                <a:spcPts val="1800"/>
              </a:spcAft>
            </a:pPr>
            <a:r>
              <a:rPr lang="en-US" sz="3000" dirty="0" smtClean="0"/>
              <a:t>We restricted the production environment to specific cookbook version.</a:t>
            </a:r>
            <a:endParaRPr lang="en-US" sz="3000" dirty="0"/>
          </a:p>
          <a:p>
            <a:pPr>
              <a:spcAft>
                <a:spcPts val="1800"/>
              </a:spcAft>
            </a:pPr>
            <a:r>
              <a:rPr lang="en-US" sz="3000" dirty="0" smtClean="0"/>
              <a:t>We created an acceptance environment </a:t>
            </a:r>
            <a:r>
              <a:rPr lang="en-US" sz="3000" dirty="0"/>
              <a:t>with no cookbook restrictions.</a:t>
            </a:r>
          </a:p>
          <a:p>
            <a:pPr>
              <a:spcAft>
                <a:spcPts val="1800"/>
              </a:spcAft>
            </a:pPr>
            <a:r>
              <a:rPr lang="en-US" sz="3000" dirty="0" smtClean="0"/>
              <a:t>We set </a:t>
            </a:r>
            <a:r>
              <a:rPr lang="en-US" sz="3000" dirty="0"/>
              <a:t>specific nodes to each of these environments.</a:t>
            </a:r>
          </a:p>
          <a:p>
            <a:pPr>
              <a:spcAft>
                <a:spcPts val="1800"/>
              </a:spcAft>
            </a:pPr>
            <a:r>
              <a:rPr lang="en-US" sz="3000" dirty="0" smtClean="0"/>
              <a:t>We updated </a:t>
            </a:r>
            <a:r>
              <a:rPr lang="en-US" sz="3000" dirty="0"/>
              <a:t>the </a:t>
            </a:r>
            <a:r>
              <a:rPr lang="en-US" sz="3000" dirty="0" err="1" smtClean="0"/>
              <a:t>haproxy's</a:t>
            </a:r>
            <a:r>
              <a:rPr lang="en-US" sz="3000" dirty="0" smtClean="0"/>
              <a:t> default recipe to </a:t>
            </a:r>
            <a:r>
              <a:rPr lang="en-US" sz="3000" dirty="0"/>
              <a:t>include environment search </a:t>
            </a:r>
            <a:r>
              <a:rPr lang="en-US" sz="3000" dirty="0" smtClean="0"/>
              <a:t>criteria.</a:t>
            </a:r>
          </a:p>
          <a:p>
            <a:pPr>
              <a:spcAft>
                <a:spcPts val="1800"/>
              </a:spcAft>
            </a:pPr>
            <a:r>
              <a:rPr lang="en-US" sz="3000" dirty="0" smtClean="0"/>
              <a:t>And we changed </a:t>
            </a:r>
            <a:r>
              <a:rPr lang="en-US" sz="3000" dirty="0"/>
              <a:t>the version number in the myhaproxy metadata.rb file</a:t>
            </a:r>
            <a:r>
              <a:rPr lang="en-US" sz="3000" dirty="0" smtClean="0"/>
              <a:t>.</a:t>
            </a:r>
            <a:endParaRPr lang="en-US" sz="3000" dirty="0"/>
          </a:p>
          <a:p>
            <a:endParaRPr lang="en-US" sz="3000" dirty="0"/>
          </a:p>
          <a:p>
            <a:endParaRPr lang="en-US" sz="3000" dirty="0"/>
          </a:p>
          <a:p>
            <a:endParaRPr lang="en-US" sz="3000"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402454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is the benefit of constraining cookbooks to a particular environment?</a:t>
            </a:r>
          </a:p>
          <a:p>
            <a:endParaRPr lang="en-US" dirty="0"/>
          </a:p>
          <a:p>
            <a:r>
              <a:rPr lang="en-US" dirty="0" smtClean="0"/>
              <a:t>When defining search criteria what happens when you </a:t>
            </a:r>
            <a:r>
              <a:rPr lang="en-US" b="1" dirty="0" smtClean="0"/>
              <a:t>AND</a:t>
            </a:r>
            <a:r>
              <a:rPr lang="en-US" dirty="0" smtClean="0"/>
              <a:t> in a query? </a:t>
            </a:r>
          </a:p>
          <a:p>
            <a:endParaRPr lang="en-US" dirty="0"/>
          </a:p>
          <a:p>
            <a:r>
              <a:rPr lang="en-US" dirty="0" smtClean="0"/>
              <a:t>What happens when you use an </a:t>
            </a:r>
            <a:r>
              <a:rPr lang="en-US" b="1" dirty="0" smtClean="0"/>
              <a:t>OR</a:t>
            </a:r>
            <a:r>
              <a:rPr lang="en-US" dirty="0" smtClean="0"/>
              <a:t> in a query?</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396939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688228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117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Production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Deploy </a:t>
            </a:r>
            <a:r>
              <a:rPr lang="en-US" dirty="0" smtClean="0"/>
              <a:t>Our </a:t>
            </a:r>
            <a:r>
              <a:rPr lang="en-US" dirty="0"/>
              <a:t>S</a:t>
            </a:r>
            <a:r>
              <a:rPr lang="en-US" dirty="0" smtClean="0"/>
              <a:t>ite </a:t>
            </a:r>
            <a:r>
              <a:rPr lang="en-US" dirty="0"/>
              <a:t>to </a:t>
            </a:r>
            <a:r>
              <a:rPr lang="en-US" dirty="0" smtClean="0"/>
              <a:t>Production</a:t>
            </a:r>
          </a:p>
        </p:txBody>
      </p:sp>
      <p:sp>
        <p:nvSpPr>
          <p:cNvPr id="4" name="Content Placeholder 3"/>
          <p:cNvSpPr>
            <a:spLocks noGrp="1"/>
          </p:cNvSpPr>
          <p:nvPr>
            <p:ph sz="quarter" idx="11"/>
          </p:nvPr>
        </p:nvSpPr>
        <p:spPr>
          <a:xfrm>
            <a:off x="3012273" y="3411331"/>
            <a:ext cx="11319040" cy="1528233"/>
          </a:xfrm>
        </p:spPr>
        <p:txBody>
          <a:bodyPr/>
          <a:lstStyle/>
          <a:p>
            <a:r>
              <a:rPr lang="en-US" dirty="0" smtClean="0"/>
              <a:t>Let's create a reliable environment for our nodes.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81014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3 items found</a:t>
            </a:r>
          </a:p>
          <a:p>
            <a:endParaRPr lang="en-US" dirty="0"/>
          </a:p>
          <a:p>
            <a:r>
              <a:rPr lang="en-US" dirty="0"/>
              <a:t>Node Name:   node1</a:t>
            </a:r>
          </a:p>
          <a:p>
            <a:r>
              <a:rPr lang="en-US" dirty="0"/>
              <a:t>Environment: _default</a:t>
            </a:r>
          </a:p>
          <a:p>
            <a:r>
              <a:rPr lang="en-US" dirty="0"/>
              <a:t>FQDN:        ip-172-31-29-218.ec2.internal</a:t>
            </a:r>
          </a:p>
          <a:p>
            <a:r>
              <a:rPr lang="en-US" dirty="0"/>
              <a:t>IP:          54.88.185.159</a:t>
            </a:r>
          </a:p>
          <a:p>
            <a:r>
              <a:rPr lang="en-US" dirty="0"/>
              <a:t>Run List:    role[web]</a:t>
            </a:r>
          </a:p>
          <a:p>
            <a:r>
              <a:rPr lang="en-US" dirty="0"/>
              <a:t>Roles:       web</a:t>
            </a:r>
          </a:p>
          <a:p>
            <a:r>
              <a:rPr lang="en-US" dirty="0"/>
              <a:t>Recipes:     apache::default, my-chef-client::default, apache::server, chef-client::default, chef-client::service, chef-client::</a:t>
            </a:r>
            <a:r>
              <a:rPr lang="en-US" dirty="0" err="1"/>
              <a:t>init_service</a:t>
            </a:r>
            <a:endParaRPr lang="en-US" dirty="0"/>
          </a:p>
          <a:p>
            <a:r>
              <a:rPr lang="en-US" dirty="0"/>
              <a:t>Platform:    centos 6.7</a:t>
            </a:r>
          </a:p>
          <a:p>
            <a:r>
              <a:rPr lang="en-US" dirty="0"/>
              <a:t>Tags:</a:t>
            </a:r>
            <a:endParaRPr lang="en-US" dirty="0" smtClean="0"/>
          </a:p>
        </p:txBody>
      </p:sp>
      <p:sp>
        <p:nvSpPr>
          <p:cNvPr id="3" name="Title 2"/>
          <p:cNvSpPr>
            <a:spLocks noGrp="1"/>
          </p:cNvSpPr>
          <p:nvPr>
            <p:ph type="title"/>
          </p:nvPr>
        </p:nvSpPr>
        <p:spPr/>
        <p:txBody>
          <a:bodyPr/>
          <a:lstStyle/>
          <a:p>
            <a:r>
              <a:rPr lang="en-US" dirty="0" smtClean="0"/>
              <a:t>Lab: Searching All of Our Nodes</a:t>
            </a:r>
            <a:endParaRPr lang="en-US" dirty="0"/>
          </a:p>
        </p:txBody>
      </p:sp>
      <p:sp>
        <p:nvSpPr>
          <p:cNvPr id="4" name="Text Placeholder 3"/>
          <p:cNvSpPr>
            <a:spLocks noGrp="1"/>
          </p:cNvSpPr>
          <p:nvPr>
            <p:ph type="body" sz="quarter" idx="11"/>
          </p:nvPr>
        </p:nvSpPr>
        <p:spPr/>
        <p:txBody>
          <a:bodyPr/>
          <a:lstStyle/>
          <a:p>
            <a:r>
              <a:rPr lang="en-US" dirty="0" smtClean="0"/>
              <a:t>$ knife search node "*:*"</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
        <p:nvSpPr>
          <p:cNvPr id="7" name="Rectangle 6"/>
          <p:cNvSpPr/>
          <p:nvPr/>
        </p:nvSpPr>
        <p:spPr bwMode="auto">
          <a:xfrm>
            <a:off x="1120567" y="37199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9625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02809"/>
          </a:xfrm>
        </p:spPr>
        <p:txBody>
          <a:bodyPr/>
          <a:lstStyle/>
          <a:p>
            <a:endParaRPr lang="en-US" dirty="0"/>
          </a:p>
        </p:txBody>
      </p:sp>
      <p:sp>
        <p:nvSpPr>
          <p:cNvPr id="3" name="Title 2"/>
          <p:cNvSpPr>
            <a:spLocks noGrp="1"/>
          </p:cNvSpPr>
          <p:nvPr>
            <p:ph type="title"/>
          </p:nvPr>
        </p:nvSpPr>
        <p:spPr/>
        <p:txBody>
          <a:bodyPr/>
          <a:lstStyle/>
          <a:p>
            <a:r>
              <a:rPr lang="en-US" dirty="0" smtClean="0"/>
              <a:t>Lab: Create an </a:t>
            </a:r>
            <a:r>
              <a:rPr lang="en-US" dirty="0" smtClean="0">
                <a:latin typeface="+mn-lt"/>
              </a:rPr>
              <a:t>environments </a:t>
            </a:r>
            <a:r>
              <a:rPr lang="en-US" dirty="0" smtClean="0"/>
              <a:t>Directory</a:t>
            </a:r>
            <a:endParaRPr lang="en-US" dirty="0"/>
          </a:p>
        </p:txBody>
      </p:sp>
      <p:sp>
        <p:nvSpPr>
          <p:cNvPr id="4" name="Text Placeholder 3"/>
          <p:cNvSpPr>
            <a:spLocks noGrp="1"/>
          </p:cNvSpPr>
          <p:nvPr>
            <p:ph type="body" sz="quarter" idx="11"/>
          </p:nvPr>
        </p:nvSpPr>
        <p:spPr/>
        <p:txBody>
          <a:bodyPr/>
          <a:lstStyle/>
          <a:p>
            <a:r>
              <a:rPr lang="en-US" dirty="0" smtClean="0"/>
              <a:t>$ mkdir environments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58884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the production.rb</a:t>
            </a:r>
            <a:endParaRPr lang="en-US" dirty="0"/>
          </a:p>
        </p:txBody>
      </p:sp>
      <p:sp>
        <p:nvSpPr>
          <p:cNvPr id="3" name="Content Placeholder 2"/>
          <p:cNvSpPr>
            <a:spLocks noGrp="1"/>
          </p:cNvSpPr>
          <p:nvPr>
            <p:ph sz="quarter" idx="10"/>
          </p:nvPr>
        </p:nvSpPr>
        <p:spPr/>
        <p:txBody>
          <a:bodyPr>
            <a:normAutofit/>
          </a:bodyPr>
          <a:lstStyle/>
          <a:p>
            <a:r>
              <a:rPr lang="en-US" sz="3600" dirty="0"/>
              <a:t>name </a:t>
            </a:r>
            <a:r>
              <a:rPr lang="uk-UA" sz="3600" dirty="0" smtClean="0"/>
              <a:t>'</a:t>
            </a:r>
            <a:r>
              <a:rPr lang="en-US" sz="3600" dirty="0" smtClean="0"/>
              <a:t>production</a:t>
            </a:r>
            <a:r>
              <a:rPr lang="uk-UA" sz="3600" dirty="0" smtClean="0"/>
              <a:t>'</a:t>
            </a:r>
            <a:endParaRPr lang="en-US" sz="3600" dirty="0"/>
          </a:p>
          <a:p>
            <a:r>
              <a:rPr lang="en-US" sz="3600" dirty="0"/>
              <a:t>description </a:t>
            </a:r>
            <a:r>
              <a:rPr lang="uk-UA" sz="3600" dirty="0" smtClean="0"/>
              <a:t>'</a:t>
            </a:r>
            <a:r>
              <a:rPr lang="en-US" sz="3600" dirty="0" smtClean="0"/>
              <a:t>Where </a:t>
            </a:r>
            <a:r>
              <a:rPr lang="en-US" sz="3600" dirty="0"/>
              <a:t>we run production </a:t>
            </a:r>
            <a:r>
              <a:rPr lang="en-US" sz="3600" dirty="0" smtClean="0"/>
              <a:t>code</a:t>
            </a:r>
            <a:r>
              <a:rPr lang="uk-UA" sz="3600" dirty="0" smtClean="0"/>
              <a:t>'</a:t>
            </a:r>
            <a:endParaRPr lang="en-US" sz="3600" dirty="0"/>
          </a:p>
          <a:p>
            <a:endParaRPr lang="en-US" sz="3600" dirty="0"/>
          </a:p>
          <a:p>
            <a:r>
              <a:rPr lang="en-US" sz="3600" dirty="0"/>
              <a:t>cookbook </a:t>
            </a:r>
            <a:r>
              <a:rPr lang="uk-UA" sz="3600" dirty="0" smtClean="0"/>
              <a:t>'</a:t>
            </a:r>
            <a:r>
              <a:rPr lang="en-US" sz="3600" dirty="0" smtClean="0"/>
              <a:t>apache</a:t>
            </a:r>
            <a:r>
              <a:rPr lang="uk-UA" sz="3600" dirty="0" smtClean="0"/>
              <a:t>'</a:t>
            </a:r>
            <a:r>
              <a:rPr lang="en-US" sz="3600" dirty="0" smtClean="0"/>
              <a:t>, </a:t>
            </a:r>
            <a:r>
              <a:rPr lang="uk-UA" sz="3600" dirty="0" smtClean="0"/>
              <a:t>'</a:t>
            </a:r>
            <a:r>
              <a:rPr lang="en-US" sz="3600" dirty="0" smtClean="0"/>
              <a:t>= 0.3.0</a:t>
            </a:r>
            <a:r>
              <a:rPr lang="uk-UA" sz="3600" dirty="0" smtClean="0"/>
              <a:t>'</a:t>
            </a:r>
            <a:endParaRPr lang="en-US" sz="3600" dirty="0" smtClean="0"/>
          </a:p>
          <a:p>
            <a:r>
              <a:rPr lang="en-US" sz="3200" dirty="0" err="1" smtClean="0"/>
              <a:t>override_attributes</a:t>
            </a:r>
            <a:r>
              <a:rPr lang="en-US" sz="3200" dirty="0"/>
              <a:t>({</a:t>
            </a:r>
          </a:p>
          <a:p>
            <a:r>
              <a:rPr lang="de-DE" sz="3200" dirty="0"/>
              <a:t>  "</a:t>
            </a:r>
            <a:r>
              <a:rPr lang="de-DE" sz="3200" dirty="0" err="1"/>
              <a:t>apache</a:t>
            </a:r>
            <a:r>
              <a:rPr lang="de-DE" sz="3200" dirty="0"/>
              <a:t>" =&gt; {</a:t>
            </a:r>
            <a:endParaRPr lang="tr-TR" sz="3200" dirty="0"/>
          </a:p>
          <a:p>
            <a:r>
              <a:rPr lang="tr-TR" sz="3200" dirty="0"/>
              <a:t>        "port" =&gt; 8181</a:t>
            </a:r>
          </a:p>
          <a:p>
            <a:r>
              <a:rPr lang="tr-TR" sz="3200" dirty="0"/>
              <a:t>      }</a:t>
            </a:r>
          </a:p>
          <a:p>
            <a:r>
              <a:rPr lang="tr-TR" sz="3200" dirty="0"/>
              <a:t>})</a:t>
            </a:r>
            <a:endParaRPr lang="en-US" sz="3200" dirty="0"/>
          </a:p>
          <a:p>
            <a:endParaRPr lang="en-US" sz="3600" dirty="0" smtClean="0"/>
          </a:p>
          <a:p>
            <a:endParaRPr lang="en-US" sz="36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a:t>
            </a:r>
            <a:r>
              <a:rPr lang="en-US" dirty="0" err="1" smtClean="0"/>
              <a:t>production.rb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8</a:t>
            </a:fld>
            <a:endParaRPr lang="en-US" dirty="0"/>
          </a:p>
        </p:txBody>
      </p:sp>
      <p:sp>
        <p:nvSpPr>
          <p:cNvPr id="7" name="Text Placeholder 6"/>
          <p:cNvSpPr>
            <a:spLocks noGrp="1"/>
          </p:cNvSpPr>
          <p:nvPr>
            <p:ph type="body" sz="quarter" idx="13"/>
          </p:nvPr>
        </p:nvSpPr>
        <p:spPr>
          <a:xfrm>
            <a:off x="1135042" y="4131568"/>
            <a:ext cx="14404273" cy="3565056"/>
          </a:xfrm>
        </p:spPr>
        <p:txBody>
          <a:bodyPr/>
          <a:lstStyle/>
          <a:p>
            <a:endParaRPr lang="en-US" dirty="0"/>
          </a:p>
        </p:txBody>
      </p:sp>
    </p:spTree>
    <p:extLst>
      <p:ext uri="{BB962C8B-B14F-4D97-AF65-F5344CB8AC3E}">
        <p14:creationId xmlns:p14="http://schemas.microsoft.com/office/powerpoint/2010/main" val="415955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633299"/>
          </a:xfrm>
        </p:spPr>
        <p:txBody>
          <a:bodyPr/>
          <a:lstStyle/>
          <a:p>
            <a:r>
              <a:rPr lang="en-US" dirty="0"/>
              <a:t>Updated Environment production</a:t>
            </a:r>
          </a:p>
        </p:txBody>
      </p:sp>
      <p:sp>
        <p:nvSpPr>
          <p:cNvPr id="3" name="Title 2"/>
          <p:cNvSpPr>
            <a:spLocks noGrp="1"/>
          </p:cNvSpPr>
          <p:nvPr>
            <p:ph type="title"/>
          </p:nvPr>
        </p:nvSpPr>
        <p:spPr/>
        <p:txBody>
          <a:bodyPr/>
          <a:lstStyle/>
          <a:p>
            <a:r>
              <a:rPr lang="en-US" dirty="0" smtClean="0"/>
              <a:t>Lab: Upload </a:t>
            </a:r>
            <a:r>
              <a:rPr lang="en-US" dirty="0"/>
              <a:t>the </a:t>
            </a:r>
            <a:r>
              <a:rPr lang="en-US" dirty="0" smtClean="0"/>
              <a:t>production.rb File</a:t>
            </a:r>
            <a:endParaRPr lang="en-US" dirty="0"/>
          </a:p>
        </p:txBody>
      </p:sp>
      <p:sp>
        <p:nvSpPr>
          <p:cNvPr id="4" name="Text Placeholder 3"/>
          <p:cNvSpPr>
            <a:spLocks noGrp="1"/>
          </p:cNvSpPr>
          <p:nvPr>
            <p:ph type="body" sz="quarter" idx="11"/>
          </p:nvPr>
        </p:nvSpPr>
        <p:spPr/>
        <p:txBody>
          <a:bodyPr/>
          <a:lstStyle/>
          <a:p>
            <a:r>
              <a:rPr lang="en-US" dirty="0" smtClean="0"/>
              <a:t>$ knife environment from file production.rb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9</a:t>
            </a:fld>
            <a:endParaRPr lang="en-US" dirty="0"/>
          </a:p>
        </p:txBody>
      </p:sp>
      <p:sp>
        <p:nvSpPr>
          <p:cNvPr id="7" name="Content Placeholder 1"/>
          <p:cNvSpPr txBox="1">
            <a:spLocks/>
          </p:cNvSpPr>
          <p:nvPr/>
        </p:nvSpPr>
        <p:spPr bwMode="white">
          <a:xfrm>
            <a:off x="1119939" y="4120299"/>
            <a:ext cx="14423693" cy="3956902"/>
          </a:xfrm>
          <a:prstGeom prst="rect">
            <a:avLst/>
          </a:prstGeom>
          <a:solidFill>
            <a:schemeClr val="tx2"/>
          </a:solidFill>
          <a:ln w="12700">
            <a:solidFill>
              <a:schemeClr val="tx2"/>
            </a:solidFill>
            <a:prstDash val="dash"/>
          </a:ln>
        </p:spPr>
        <p:txBody>
          <a:bodyPr vert="horz" wrap="square" lIns="91440" tIns="45720" rIns="91440" bIns="45720" rtlCol="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kern="1200" baseline="0">
                <a:solidFill>
                  <a:srgbClr val="FFFFFF"/>
                </a:solidFill>
                <a:latin typeface="Courier New" panose="02070309020205020404" pitchFamily="49" charset="0"/>
                <a:ea typeface="+mn-ea"/>
                <a:cs typeface="Courier New" panose="02070309020205020404" pitchFamily="49" charset="0"/>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1800" dirty="0" err="1" smtClean="0"/>
              <a:t>chef_type</a:t>
            </a:r>
            <a:r>
              <a:rPr lang="en-US" sz="1800" dirty="0" smtClean="0"/>
              <a:t>:           environment</a:t>
            </a:r>
          </a:p>
          <a:p>
            <a:r>
              <a:rPr lang="en-US" sz="1800" dirty="0" err="1" smtClean="0"/>
              <a:t>cookbook_versions</a:t>
            </a:r>
            <a:r>
              <a:rPr lang="en-US" sz="1800" dirty="0" smtClean="0"/>
              <a:t>:</a:t>
            </a:r>
          </a:p>
          <a:p>
            <a:r>
              <a:rPr lang="en-US" sz="1800" dirty="0" smtClean="0"/>
              <a:t>  apache: = 0.3.0</a:t>
            </a:r>
          </a:p>
          <a:p>
            <a:r>
              <a:rPr lang="en-US" sz="1800" dirty="0" err="1" smtClean="0"/>
              <a:t>default_attributes</a:t>
            </a:r>
            <a:r>
              <a:rPr lang="en-US" sz="1800" dirty="0" smtClean="0"/>
              <a:t>:</a:t>
            </a:r>
          </a:p>
          <a:p>
            <a:r>
              <a:rPr lang="en-US" sz="1800" dirty="0" smtClean="0"/>
              <a:t>description:         Where we run production code</a:t>
            </a:r>
          </a:p>
          <a:p>
            <a:r>
              <a:rPr lang="en-US" sz="1800" dirty="0" err="1" smtClean="0"/>
              <a:t>json_class</a:t>
            </a:r>
            <a:r>
              <a:rPr lang="en-US" sz="1800" dirty="0" smtClean="0"/>
              <a:t>:          Chef::Environment</a:t>
            </a:r>
          </a:p>
          <a:p>
            <a:r>
              <a:rPr lang="en-US" sz="1800" dirty="0" smtClean="0"/>
              <a:t>name:                production</a:t>
            </a:r>
          </a:p>
          <a:p>
            <a:r>
              <a:rPr lang="en-US" sz="1800" dirty="0" err="1" smtClean="0"/>
              <a:t>override_attributes</a:t>
            </a:r>
            <a:r>
              <a:rPr lang="en-US" sz="1800" dirty="0" smtClean="0"/>
              <a:t>:</a:t>
            </a:r>
          </a:p>
          <a:p>
            <a:r>
              <a:rPr lang="en-US" sz="1800" dirty="0" smtClean="0"/>
              <a:t>  apache:</a:t>
            </a:r>
          </a:p>
          <a:p>
            <a:r>
              <a:rPr lang="en-US" sz="1800" dirty="0" smtClean="0"/>
              <a:t>    port: 8181</a:t>
            </a:r>
            <a:endParaRPr lang="en-US" sz="1800" dirty="0"/>
          </a:p>
        </p:txBody>
      </p:sp>
      <p:sp>
        <p:nvSpPr>
          <p:cNvPr id="8" name="Text Placeholder 3"/>
          <p:cNvSpPr txBox="1">
            <a:spLocks/>
          </p:cNvSpPr>
          <p:nvPr/>
        </p:nvSpPr>
        <p:spPr bwMode="white">
          <a:xfrm>
            <a:off x="1119939" y="3238074"/>
            <a:ext cx="14422528" cy="729785"/>
          </a:xfrm>
          <a:prstGeom prst="rect">
            <a:avLst/>
          </a:prstGeom>
          <a:solidFill>
            <a:schemeClr val="tx2">
              <a:lumMod val="95000"/>
              <a:lumOff val="5000"/>
            </a:schemeClr>
          </a:solidFill>
        </p:spPr>
        <p:txBody>
          <a:bodyPr vert="horz" wrap="square" lIns="91440" tIns="0" rIns="0" bIns="0" rtlCol="0" anchor="ctr" anchorCtr="0">
            <a:noAutofit/>
          </a:bodyPr>
          <a:lstStyle>
            <a:lvl1pPr marL="0" indent="0" algn="l" defTabSz="1219120" rtl="0" eaLnBrk="1" latinLnBrk="0" hangingPunct="1">
              <a:lnSpc>
                <a:spcPct val="100000"/>
              </a:lnSpc>
              <a:spcBef>
                <a:spcPts val="800"/>
              </a:spcBef>
              <a:buSzPct val="90000"/>
              <a:buFont typeface="Arial" pitchFamily="34" charset="0"/>
              <a:buNone/>
              <a:defRPr sz="3733" kern="1200" baseline="0">
                <a:solidFill>
                  <a:schemeClr val="bg1"/>
                </a:solidFill>
                <a:latin typeface="Courier New" panose="02070309020205020404" pitchFamily="49" charset="0"/>
                <a:ea typeface="+mn-ea"/>
                <a:cs typeface="Courier New" panose="02070309020205020404" pitchFamily="49" charset="0"/>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smtClean="0"/>
              <a:t>$ knife environment show production</a:t>
            </a:r>
            <a:endParaRPr lang="en-US" dirty="0"/>
          </a:p>
        </p:txBody>
      </p:sp>
    </p:spTree>
    <p:extLst>
      <p:ext uri="{BB962C8B-B14F-4D97-AF65-F5344CB8AC3E}">
        <p14:creationId xmlns:p14="http://schemas.microsoft.com/office/powerpoint/2010/main" val="320540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21566</TotalTime>
  <Words>3618</Words>
  <Application>Microsoft Macintosh PowerPoint</Application>
  <PresentationFormat>Custom</PresentationFormat>
  <Paragraphs>566</Paragraphs>
  <Slides>43</Slides>
  <Notes>39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Courier New</vt:lpstr>
      <vt:lpstr>Gill Sans MT</vt:lpstr>
      <vt:lpstr>Wingdings</vt:lpstr>
      <vt:lpstr>Arial</vt:lpstr>
      <vt:lpstr>ChefDk3.2Template</vt:lpstr>
      <vt:lpstr>Environments</vt:lpstr>
      <vt:lpstr>Objectives</vt:lpstr>
      <vt:lpstr>Environments</vt:lpstr>
      <vt:lpstr>Environments</vt:lpstr>
      <vt:lpstr>Lab: Production</vt:lpstr>
      <vt:lpstr>Lab: Searching All of Our Nodes</vt:lpstr>
      <vt:lpstr>Lab: Create an environments Directory</vt:lpstr>
      <vt:lpstr>Lab: Create the production.rb</vt:lpstr>
      <vt:lpstr>Lab: Upload the production.rb File</vt:lpstr>
      <vt:lpstr>Lab: Set node1 to production environment</vt:lpstr>
      <vt:lpstr>Lab: Set More Nodes to Production</vt:lpstr>
      <vt:lpstr>Lab: Set node2's Environment to Production </vt:lpstr>
      <vt:lpstr>Lab: Verify nodes are in Production Environment </vt:lpstr>
      <vt:lpstr>Lab: Converge All Web Nodes</vt:lpstr>
      <vt:lpstr>Production</vt:lpstr>
      <vt:lpstr>Acceptance Environment</vt:lpstr>
      <vt:lpstr>Lab: Acceptance Environment</vt:lpstr>
      <vt:lpstr>Lab: Bump the cookbook version number</vt:lpstr>
      <vt:lpstr>Lab: Update index.html.erb</vt:lpstr>
      <vt:lpstr>Lab: Upload the Cookbook</vt:lpstr>
      <vt:lpstr>Lab: Acceptance Environment</vt:lpstr>
      <vt:lpstr>Lab: Create a New Environment File </vt:lpstr>
      <vt:lpstr>Lab: Upload the .rb File</vt:lpstr>
      <vt:lpstr>Lab: Acceptance Environment</vt:lpstr>
      <vt:lpstr>Lab: Bootstrap a new node into the Acceptance Environment</vt:lpstr>
      <vt:lpstr>Lab: Verify that the Environment Was Set </vt:lpstr>
      <vt:lpstr>Lab: Acceptance Environment</vt:lpstr>
      <vt:lpstr>Lab: Update Load balancing pool</vt:lpstr>
      <vt:lpstr>Lab: Acceptance Environment</vt:lpstr>
      <vt:lpstr>Separating Environments</vt:lpstr>
      <vt:lpstr>PowerPoint Presentation</vt:lpstr>
      <vt:lpstr>Separating Environments</vt:lpstr>
      <vt:lpstr>Balancing Nodes</vt:lpstr>
      <vt:lpstr>Search Criteria</vt:lpstr>
      <vt:lpstr>Lab: Modify the myhaproxy default.rb </vt:lpstr>
      <vt:lpstr>Lab: Run 'berks install'</vt:lpstr>
      <vt:lpstr>Lab: Run chef-client on all nodes</vt:lpstr>
      <vt:lpstr>PowerPoint Presentation</vt:lpstr>
      <vt:lpstr>Lab: Separate Environments</vt:lpstr>
      <vt:lpstr>A Brief Recap</vt:lpstr>
      <vt:lpstr>Discussion</vt:lpstr>
      <vt:lpstr>Q&amp;A</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John Fitzpatrick</cp:lastModifiedBy>
  <cp:revision>2204</cp:revision>
  <cp:lastPrinted>2016-04-03T13:40:39Z</cp:lastPrinted>
  <dcterms:created xsi:type="dcterms:W3CDTF">2012-09-13T17:36:07Z</dcterms:created>
  <dcterms:modified xsi:type="dcterms:W3CDTF">2016-04-08T16:47:35Z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